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0" r:id="rId1"/>
  </p:sldMasterIdLst>
  <p:notesMasterIdLst>
    <p:notesMasterId r:id="rId24"/>
  </p:notesMasterIdLst>
  <p:handoutMasterIdLst>
    <p:handoutMasterId r:id="rId25"/>
  </p:handoutMasterIdLst>
  <p:sldIdLst>
    <p:sldId id="291" r:id="rId2"/>
    <p:sldId id="293" r:id="rId3"/>
    <p:sldId id="305" r:id="rId4"/>
    <p:sldId id="417" r:id="rId5"/>
    <p:sldId id="267" r:id="rId6"/>
    <p:sldId id="418" r:id="rId7"/>
    <p:sldId id="266" r:id="rId8"/>
    <p:sldId id="265" r:id="rId9"/>
    <p:sldId id="400" r:id="rId10"/>
    <p:sldId id="401" r:id="rId11"/>
    <p:sldId id="402" r:id="rId12"/>
    <p:sldId id="403" r:id="rId13"/>
    <p:sldId id="422" r:id="rId14"/>
    <p:sldId id="408" r:id="rId15"/>
    <p:sldId id="409" r:id="rId16"/>
    <p:sldId id="412" r:id="rId17"/>
    <p:sldId id="414" r:id="rId18"/>
    <p:sldId id="413" r:id="rId19"/>
    <p:sldId id="423" r:id="rId20"/>
    <p:sldId id="421" r:id="rId21"/>
    <p:sldId id="419" r:id="rId22"/>
    <p:sldId id="424" r:id="rId23"/>
  </p:sldIdLst>
  <p:sldSz cx="9144000" cy="6858000" type="screen4x3"/>
  <p:notesSz cx="6797675" cy="9926638"/>
  <p:custDataLst>
    <p:tags r:id="rId26"/>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p15:clr>
            <a:srgbClr val="A4A3A4"/>
          </p15:clr>
        </p15:guide>
        <p15:guide id="2" orient="horz" pos="629">
          <p15:clr>
            <a:srgbClr val="A4A3A4"/>
          </p15:clr>
        </p15:guide>
        <p15:guide id="3" orient="horz" pos="997">
          <p15:clr>
            <a:srgbClr val="A4A3A4"/>
          </p15:clr>
        </p15:guide>
        <p15:guide id="4" orient="horz">
          <p15:clr>
            <a:srgbClr val="A4A3A4"/>
          </p15:clr>
        </p15:guide>
        <p15:guide id="5" orient="horz" pos="217">
          <p15:clr>
            <a:srgbClr val="A4A3A4"/>
          </p15:clr>
        </p15:guide>
        <p15:guide id="6" orient="horz" pos="3681">
          <p15:clr>
            <a:srgbClr val="A4A3A4"/>
          </p15:clr>
        </p15:guide>
        <p15:guide id="7" orient="horz" pos="4054">
          <p15:clr>
            <a:srgbClr val="A4A3A4"/>
          </p15:clr>
        </p15:guide>
        <p15:guide id="8" pos="631">
          <p15:clr>
            <a:srgbClr val="A4A3A4"/>
          </p15:clr>
        </p15:guide>
        <p15:guide id="9" pos="1020">
          <p15:clr>
            <a:srgbClr val="A4A3A4"/>
          </p15:clr>
        </p15:guide>
        <p15:guide id="10" pos="5389">
          <p15:clr>
            <a:srgbClr val="A4A3A4"/>
          </p15:clr>
        </p15:guide>
        <p15:guide id="11" pos="3120">
          <p15:clr>
            <a:srgbClr val="A4A3A4"/>
          </p15:clr>
        </p15:guide>
        <p15:guide id="12" pos="219">
          <p15:clr>
            <a:srgbClr val="A4A3A4"/>
          </p15:clr>
        </p15:guide>
        <p15:guide id="13" pos="3292">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363E"/>
    <a:srgbClr val="FAB919"/>
    <a:srgbClr val="9D102D"/>
    <a:srgbClr val="D85497"/>
    <a:srgbClr val="B0C92B"/>
    <a:srgbClr val="24A0D8"/>
    <a:srgbClr val="65656C"/>
    <a:srgbClr val="62922E"/>
    <a:srgbClr val="195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2" autoAdjust="0"/>
    <p:restoredTop sz="93750" autoAdjust="0"/>
  </p:normalViewPr>
  <p:slideViewPr>
    <p:cSldViewPr snapToGrid="0" showGuides="1">
      <p:cViewPr varScale="1">
        <p:scale>
          <a:sx n="105" d="100"/>
          <a:sy n="105" d="100"/>
        </p:scale>
        <p:origin x="2256" y="176"/>
      </p:cViewPr>
      <p:guideLst>
        <p:guide orient="horz" pos="1296"/>
        <p:guide orient="horz" pos="629"/>
        <p:guide orient="horz" pos="997"/>
        <p:guide orient="horz"/>
        <p:guide orient="horz" pos="217"/>
        <p:guide orient="horz" pos="3681"/>
        <p:guide orient="horz" pos="4054"/>
        <p:guide pos="631"/>
        <p:guide pos="1020"/>
        <p:guide pos="5389"/>
        <p:guide pos="3120"/>
        <p:guide pos="219"/>
        <p:guide pos="3292"/>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31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7079D065-03A5-4C09-9A36-A973175AAF75}" type="datetimeFigureOut">
              <a:rPr lang="en-GB" smtClean="0"/>
              <a:pPr/>
              <a:t>25/05/2022</a:t>
            </a:fld>
            <a:endParaRPr lang="en-GB"/>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4F99DCF-A131-4957-829E-DFB5C8C3EC8F}" type="slidenum">
              <a:rPr lang="en-GB" smtClean="0"/>
              <a:pPr/>
              <a:t>‹#›</a:t>
            </a:fld>
            <a:endParaRPr lang="en-GB"/>
          </a:p>
        </p:txBody>
      </p:sp>
    </p:spTree>
    <p:extLst>
      <p:ext uri="{BB962C8B-B14F-4D97-AF65-F5344CB8AC3E}">
        <p14:creationId xmlns:p14="http://schemas.microsoft.com/office/powerpoint/2010/main" val="69548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49D3D01-2806-48A4-9C8E-9D64566671C9}" type="datetimeFigureOut">
              <a:rPr lang="sv-SE" smtClean="0"/>
              <a:t>2022-05-25</a:t>
            </a:fld>
            <a:endParaRPr lang="sv-SE"/>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C1E25E-8874-4448-826B-925A5CA88DFD}" type="slidenum">
              <a:rPr lang="sv-SE" smtClean="0"/>
              <a:t>‹#›</a:t>
            </a:fld>
            <a:endParaRPr lang="sv-SE"/>
          </a:p>
        </p:txBody>
      </p:sp>
    </p:spTree>
    <p:extLst>
      <p:ext uri="{BB962C8B-B14F-4D97-AF65-F5344CB8AC3E}">
        <p14:creationId xmlns:p14="http://schemas.microsoft.com/office/powerpoint/2010/main" val="2578381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Based</a:t>
            </a:r>
            <a:r>
              <a:rPr lang="sv-SE" dirty="0"/>
              <a:t> on the </a:t>
            </a:r>
            <a:r>
              <a:rPr lang="sv-SE" dirty="0" err="1"/>
              <a:t>outcomes</a:t>
            </a:r>
            <a:r>
              <a:rPr lang="sv-SE" dirty="0"/>
              <a:t> </a:t>
            </a:r>
            <a:r>
              <a:rPr lang="sv-SE" dirty="0" err="1"/>
              <a:t>of</a:t>
            </a:r>
            <a:r>
              <a:rPr lang="sv-SE" dirty="0"/>
              <a:t> a </a:t>
            </a:r>
            <a:r>
              <a:rPr lang="sv-SE" dirty="0" err="1"/>
              <a:t>conducted</a:t>
            </a:r>
            <a:r>
              <a:rPr lang="sv-SE" dirty="0"/>
              <a:t> </a:t>
            </a:r>
            <a:r>
              <a:rPr lang="sv-SE" dirty="0" err="1"/>
              <a:t>comparative</a:t>
            </a:r>
            <a:r>
              <a:rPr lang="sv-SE" dirty="0"/>
              <a:t> </a:t>
            </a:r>
            <a:r>
              <a:rPr lang="sv-SE" dirty="0" err="1"/>
              <a:t>analysis</a:t>
            </a:r>
            <a:r>
              <a:rPr lang="sv-SE" dirty="0"/>
              <a:t> </a:t>
            </a:r>
            <a:r>
              <a:rPr lang="sv-SE" dirty="0" err="1"/>
              <a:t>of</a:t>
            </a:r>
            <a:r>
              <a:rPr lang="sv-SE" dirty="0"/>
              <a:t> the </a:t>
            </a:r>
            <a:r>
              <a:rPr lang="sv-SE" dirty="0" err="1"/>
              <a:t>various</a:t>
            </a:r>
            <a:r>
              <a:rPr lang="sv-SE" dirty="0"/>
              <a:t> </a:t>
            </a:r>
            <a:r>
              <a:rPr lang="sv-SE" dirty="0" err="1"/>
              <a:t>educational</a:t>
            </a:r>
            <a:r>
              <a:rPr lang="sv-SE" dirty="0"/>
              <a:t> </a:t>
            </a:r>
            <a:r>
              <a:rPr lang="sv-SE" dirty="0" err="1"/>
              <a:t>practices</a:t>
            </a:r>
            <a:r>
              <a:rPr lang="sv-SE" dirty="0"/>
              <a:t>, to </a:t>
            </a:r>
            <a:r>
              <a:rPr lang="sv-SE" dirty="0" err="1"/>
              <a:t>propose</a:t>
            </a:r>
            <a:r>
              <a:rPr lang="sv-SE" dirty="0"/>
              <a:t> solutions to </a:t>
            </a:r>
            <a:r>
              <a:rPr lang="sv-SE" dirty="0" err="1"/>
              <a:t>close</a:t>
            </a:r>
            <a:r>
              <a:rPr lang="sv-SE" dirty="0"/>
              <a:t> the </a:t>
            </a:r>
            <a:r>
              <a:rPr lang="sv-SE" dirty="0" err="1"/>
              <a:t>exiting</a:t>
            </a:r>
            <a:r>
              <a:rPr lang="sv-SE" dirty="0"/>
              <a:t> gaps and to </a:t>
            </a:r>
            <a:r>
              <a:rPr lang="sv-SE" dirty="0" err="1"/>
              <a:t>modernise</a:t>
            </a:r>
            <a:r>
              <a:rPr lang="sv-SE" dirty="0"/>
              <a:t> the </a:t>
            </a:r>
            <a:r>
              <a:rPr lang="sv-SE" dirty="0" err="1"/>
              <a:t>entire</a:t>
            </a:r>
            <a:r>
              <a:rPr lang="sv-SE" dirty="0"/>
              <a:t> </a:t>
            </a:r>
            <a:r>
              <a:rPr lang="sv-SE" dirty="0" err="1"/>
              <a:t>education</a:t>
            </a:r>
            <a:r>
              <a:rPr lang="sv-SE" dirty="0"/>
              <a:t> </a:t>
            </a:r>
            <a:r>
              <a:rPr lang="sv-SE" dirty="0" err="1"/>
              <a:t>chain</a:t>
            </a:r>
            <a:r>
              <a:rPr lang="sv-SE" dirty="0"/>
              <a:t> from </a:t>
            </a:r>
            <a:r>
              <a:rPr lang="sv-SE" dirty="0" err="1"/>
              <a:t>school</a:t>
            </a:r>
            <a:r>
              <a:rPr lang="sv-SE" dirty="0"/>
              <a:t> </a:t>
            </a:r>
            <a:r>
              <a:rPr lang="sv-SE" dirty="0" err="1"/>
              <a:t>level</a:t>
            </a:r>
            <a:r>
              <a:rPr lang="sv-SE" dirty="0"/>
              <a:t> to </a:t>
            </a:r>
            <a:r>
              <a:rPr lang="sv-SE" dirty="0" err="1"/>
              <a:t>higher</a:t>
            </a:r>
            <a:r>
              <a:rPr lang="sv-SE" dirty="0"/>
              <a:t> </a:t>
            </a:r>
            <a:r>
              <a:rPr lang="sv-SE" dirty="0" err="1"/>
              <a:t>education</a:t>
            </a:r>
            <a:r>
              <a:rPr lang="sv-SE" dirty="0"/>
              <a:t>, </a:t>
            </a:r>
            <a:r>
              <a:rPr lang="sv-SE" dirty="0" err="1"/>
              <a:t>including</a:t>
            </a:r>
            <a:r>
              <a:rPr lang="sv-SE" dirty="0"/>
              <a:t> </a:t>
            </a:r>
            <a:r>
              <a:rPr lang="sv-SE" dirty="0" err="1"/>
              <a:t>continuous</a:t>
            </a:r>
            <a:r>
              <a:rPr lang="sv-SE" dirty="0"/>
              <a:t> </a:t>
            </a:r>
            <a:r>
              <a:rPr lang="sv-SE" dirty="0" err="1"/>
              <a:t>education</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err="1"/>
              <a:t>With</a:t>
            </a:r>
            <a:r>
              <a:rPr lang="sv-SE" dirty="0"/>
              <a:t> </a:t>
            </a:r>
            <a:r>
              <a:rPr lang="sv-SE" dirty="0" err="1"/>
              <a:t>reference</a:t>
            </a:r>
            <a:r>
              <a:rPr lang="sv-SE" dirty="0"/>
              <a:t> to the </a:t>
            </a:r>
            <a:r>
              <a:rPr lang="sv-SE" dirty="0" err="1"/>
              <a:t>results</a:t>
            </a:r>
            <a:r>
              <a:rPr lang="sv-SE" dirty="0"/>
              <a:t> </a:t>
            </a:r>
            <a:r>
              <a:rPr lang="sv-SE" dirty="0" err="1"/>
              <a:t>of</a:t>
            </a:r>
            <a:r>
              <a:rPr lang="sv-SE" dirty="0"/>
              <a:t> the </a:t>
            </a:r>
            <a:r>
              <a:rPr lang="sv-SE" dirty="0" err="1"/>
              <a:t>conducted</a:t>
            </a:r>
            <a:r>
              <a:rPr lang="sv-SE" dirty="0"/>
              <a:t> research, to </a:t>
            </a:r>
            <a:r>
              <a:rPr lang="sv-SE" dirty="0" err="1"/>
              <a:t>provide</a:t>
            </a:r>
            <a:r>
              <a:rPr lang="sv-SE" dirty="0"/>
              <a:t> </a:t>
            </a:r>
            <a:r>
              <a:rPr lang="sv-SE" dirty="0" err="1"/>
              <a:t>advice</a:t>
            </a:r>
            <a:r>
              <a:rPr lang="sv-SE" dirty="0"/>
              <a:t> and form </a:t>
            </a:r>
            <a:r>
              <a:rPr lang="sv-SE" dirty="0" err="1"/>
              <a:t>recommendations</a:t>
            </a:r>
            <a:r>
              <a:rPr lang="sv-SE" dirty="0"/>
              <a:t> for policy interventions and support.</a:t>
            </a:r>
          </a:p>
          <a:p>
            <a:r>
              <a:rPr lang="sv-SE" dirty="0" err="1"/>
              <a:t>Through</a:t>
            </a:r>
            <a:r>
              <a:rPr lang="sv-SE" dirty="0"/>
              <a:t> the </a:t>
            </a:r>
            <a:r>
              <a:rPr lang="sv-SE" dirty="0" err="1"/>
              <a:t>creation</a:t>
            </a:r>
            <a:r>
              <a:rPr lang="sv-SE" dirty="0"/>
              <a:t> </a:t>
            </a:r>
            <a:r>
              <a:rPr lang="sv-SE" dirty="0" err="1"/>
              <a:t>of</a:t>
            </a:r>
            <a:r>
              <a:rPr lang="sv-SE" dirty="0"/>
              <a:t> inter-</a:t>
            </a:r>
            <a:r>
              <a:rPr lang="sv-SE" dirty="0" err="1"/>
              <a:t>sectorial</a:t>
            </a:r>
            <a:r>
              <a:rPr lang="sv-SE" dirty="0"/>
              <a:t> </a:t>
            </a:r>
            <a:r>
              <a:rPr lang="sv-SE" dirty="0" err="1"/>
              <a:t>networks</a:t>
            </a:r>
            <a:r>
              <a:rPr lang="sv-SE" dirty="0"/>
              <a:t> as </a:t>
            </a:r>
            <a:r>
              <a:rPr lang="sv-SE" dirty="0" err="1"/>
              <a:t>discussion</a:t>
            </a:r>
            <a:r>
              <a:rPr lang="sv-SE" dirty="0"/>
              <a:t>- and </a:t>
            </a:r>
            <a:r>
              <a:rPr lang="sv-SE" dirty="0" err="1"/>
              <a:t>anchoring</a:t>
            </a:r>
            <a:r>
              <a:rPr lang="sv-SE" dirty="0"/>
              <a:t>- </a:t>
            </a:r>
            <a:r>
              <a:rPr lang="sv-SE" dirty="0" err="1"/>
              <a:t>base</a:t>
            </a:r>
            <a:r>
              <a:rPr lang="sv-SE" dirty="0"/>
              <a:t> for </a:t>
            </a:r>
            <a:r>
              <a:rPr lang="sv-SE" dirty="0" err="1"/>
              <a:t>participants</a:t>
            </a:r>
            <a:r>
              <a:rPr lang="sv-SE" dirty="0"/>
              <a:t> from </a:t>
            </a:r>
            <a:r>
              <a:rPr lang="sv-SE" dirty="0" err="1"/>
              <a:t>engineering</a:t>
            </a:r>
            <a:r>
              <a:rPr lang="sv-SE" dirty="0"/>
              <a:t> institutions, </a:t>
            </a:r>
            <a:r>
              <a:rPr lang="sv-SE" dirty="0" err="1"/>
              <a:t>academia</a:t>
            </a:r>
            <a:r>
              <a:rPr lang="sv-SE" dirty="0"/>
              <a:t>, business and public </a:t>
            </a:r>
            <a:r>
              <a:rPr lang="sv-SE" dirty="0" err="1"/>
              <a:t>sector</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By </a:t>
            </a:r>
            <a:r>
              <a:rPr lang="sv-SE" dirty="0" err="1"/>
              <a:t>establishing</a:t>
            </a:r>
            <a:r>
              <a:rPr lang="sv-SE" dirty="0"/>
              <a:t> a </a:t>
            </a:r>
            <a:r>
              <a:rPr lang="sv-SE" dirty="0" err="1"/>
              <a:t>database</a:t>
            </a:r>
            <a:r>
              <a:rPr lang="sv-SE" dirty="0"/>
              <a:t> </a:t>
            </a:r>
            <a:r>
              <a:rPr lang="sv-SE" dirty="0" err="1"/>
              <a:t>that</a:t>
            </a:r>
            <a:r>
              <a:rPr lang="sv-SE" dirty="0"/>
              <a:t> </a:t>
            </a:r>
            <a:r>
              <a:rPr lang="sv-SE" dirty="0" err="1"/>
              <a:t>aims</a:t>
            </a:r>
            <a:r>
              <a:rPr lang="sv-SE" dirty="0"/>
              <a:t> at </a:t>
            </a:r>
            <a:r>
              <a:rPr lang="sv-SE" dirty="0" err="1"/>
              <a:t>describing</a:t>
            </a:r>
            <a:r>
              <a:rPr lang="sv-SE" dirty="0"/>
              <a:t> and </a:t>
            </a:r>
            <a:r>
              <a:rPr lang="sv-SE" dirty="0" err="1"/>
              <a:t>comparing</a:t>
            </a:r>
            <a:r>
              <a:rPr lang="sv-SE" dirty="0"/>
              <a:t> the </a:t>
            </a:r>
            <a:r>
              <a:rPr lang="sv-SE" dirty="0" err="1"/>
              <a:t>educational</a:t>
            </a:r>
            <a:r>
              <a:rPr lang="sv-SE" dirty="0"/>
              <a:t> </a:t>
            </a:r>
            <a:r>
              <a:rPr lang="sv-SE" dirty="0" err="1"/>
              <a:t>environments</a:t>
            </a:r>
            <a:r>
              <a:rPr lang="sv-SE" dirty="0"/>
              <a:t> in the Nordic </a:t>
            </a:r>
            <a:r>
              <a:rPr lang="sv-SE" dirty="0" err="1"/>
              <a:t>countries</a:t>
            </a:r>
            <a:r>
              <a:rPr lang="sv-SE" dirty="0"/>
              <a:t>. In addition, by </a:t>
            </a:r>
            <a:r>
              <a:rPr lang="sv-SE" dirty="0" err="1"/>
              <a:t>identifying</a:t>
            </a:r>
            <a:r>
              <a:rPr lang="sv-SE" dirty="0"/>
              <a:t> best </a:t>
            </a:r>
            <a:r>
              <a:rPr lang="sv-SE" dirty="0" err="1"/>
              <a:t>practices</a:t>
            </a:r>
            <a:r>
              <a:rPr lang="sv-SE" dirty="0"/>
              <a:t> in </a:t>
            </a:r>
            <a:r>
              <a:rPr lang="sv-SE" dirty="0" err="1"/>
              <a:t>raising</a:t>
            </a:r>
            <a:r>
              <a:rPr lang="sv-SE" dirty="0"/>
              <a:t> </a:t>
            </a:r>
            <a:r>
              <a:rPr lang="sv-SE" dirty="0" err="1"/>
              <a:t>interest</a:t>
            </a:r>
            <a:r>
              <a:rPr lang="sv-SE" dirty="0"/>
              <a:t> for STEM </a:t>
            </a:r>
            <a:r>
              <a:rPr lang="sv-SE" dirty="0" err="1"/>
              <a:t>among</a:t>
            </a:r>
            <a:r>
              <a:rPr lang="sv-SE" dirty="0"/>
              <a:t> the </a:t>
            </a:r>
            <a:r>
              <a:rPr lang="sv-SE" dirty="0" err="1"/>
              <a:t>young</a:t>
            </a:r>
            <a:r>
              <a:rPr lang="sv-SE" dirty="0"/>
              <a:t> generation as </a:t>
            </a:r>
            <a:r>
              <a:rPr lang="sv-SE" dirty="0" err="1"/>
              <a:t>well</a:t>
            </a:r>
            <a:r>
              <a:rPr lang="sv-SE" dirty="0"/>
              <a:t> as </a:t>
            </a:r>
            <a:r>
              <a:rPr lang="sv-SE" dirty="0" err="1"/>
              <a:t>providing</a:t>
            </a:r>
            <a:r>
              <a:rPr lang="sv-SE" dirty="0"/>
              <a:t> </a:t>
            </a:r>
            <a:r>
              <a:rPr lang="sv-SE" dirty="0" err="1"/>
              <a:t>visibility</a:t>
            </a:r>
            <a:r>
              <a:rPr lang="sv-SE" dirty="0"/>
              <a:t> to </a:t>
            </a:r>
            <a:r>
              <a:rPr lang="sv-SE" dirty="0" err="1"/>
              <a:t>these</a:t>
            </a:r>
            <a:r>
              <a:rPr lang="sv-SE" dirty="0"/>
              <a:t> </a:t>
            </a:r>
            <a:r>
              <a:rPr lang="sv-SE" dirty="0" err="1"/>
              <a:t>practices</a:t>
            </a:r>
            <a:r>
              <a:rPr lang="sv-SE" dirty="0"/>
              <a:t> </a:t>
            </a:r>
            <a:r>
              <a:rPr lang="sv-SE" dirty="0" err="1"/>
              <a:t>through</a:t>
            </a:r>
            <a:r>
              <a:rPr lang="sv-SE" dirty="0"/>
              <a:t> </a:t>
            </a:r>
            <a:r>
              <a:rPr lang="sv-SE" dirty="0" err="1"/>
              <a:t>targeted</a:t>
            </a:r>
            <a:r>
              <a:rPr lang="sv-SE" dirty="0"/>
              <a:t> </a:t>
            </a:r>
            <a:r>
              <a:rPr lang="sv-SE" dirty="0" err="1"/>
              <a:t>communication</a:t>
            </a:r>
            <a:r>
              <a:rPr lang="sv-SE" dirty="0"/>
              <a:t> events.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By </a:t>
            </a:r>
            <a:r>
              <a:rPr lang="sv-SE" dirty="0" err="1"/>
              <a:t>means</a:t>
            </a:r>
            <a:r>
              <a:rPr lang="sv-SE" dirty="0"/>
              <a:t> </a:t>
            </a:r>
            <a:r>
              <a:rPr lang="sv-SE" dirty="0" err="1"/>
              <a:t>of</a:t>
            </a:r>
            <a:r>
              <a:rPr lang="sv-SE" dirty="0"/>
              <a:t> </a:t>
            </a:r>
            <a:r>
              <a:rPr lang="sv-SE" dirty="0" err="1"/>
              <a:t>facilitating</a:t>
            </a:r>
            <a:r>
              <a:rPr lang="sv-SE" dirty="0"/>
              <a:t> research, innovation and </a:t>
            </a:r>
            <a:r>
              <a:rPr lang="sv-SE" dirty="0" err="1"/>
              <a:t>development</a:t>
            </a:r>
            <a:r>
              <a:rPr lang="sv-SE" dirty="0"/>
              <a:t> </a:t>
            </a:r>
            <a:r>
              <a:rPr lang="sv-SE" dirty="0" err="1"/>
              <a:t>applications</a:t>
            </a:r>
            <a:r>
              <a:rPr lang="sv-SE" dirty="0"/>
              <a:t> for STEM </a:t>
            </a:r>
            <a:r>
              <a:rPr lang="sv-SE" dirty="0" err="1"/>
              <a:t>education</a:t>
            </a:r>
            <a:r>
              <a:rPr lang="sv-SE" dirty="0"/>
              <a:t>, as </a:t>
            </a:r>
            <a:r>
              <a:rPr lang="sv-SE" dirty="0" err="1"/>
              <a:t>well</a:t>
            </a:r>
            <a:r>
              <a:rPr lang="sv-SE" dirty="0"/>
              <a:t> as </a:t>
            </a:r>
            <a:r>
              <a:rPr lang="sv-SE" dirty="0" err="1"/>
              <a:t>initiating</a:t>
            </a:r>
            <a:r>
              <a:rPr lang="sv-SE" dirty="0"/>
              <a:t> new </a:t>
            </a:r>
            <a:r>
              <a:rPr lang="sv-SE" dirty="0" err="1"/>
              <a:t>collaborative</a:t>
            </a:r>
            <a:r>
              <a:rPr lang="sv-SE" dirty="0"/>
              <a:t> </a:t>
            </a:r>
            <a:r>
              <a:rPr lang="sv-SE" dirty="0" err="1"/>
              <a:t>activities</a:t>
            </a:r>
            <a:r>
              <a:rPr lang="sv-SE" dirty="0"/>
              <a:t> for </a:t>
            </a:r>
            <a:r>
              <a:rPr lang="sv-SE" dirty="0" err="1"/>
              <a:t>practitioners</a:t>
            </a:r>
            <a:r>
              <a:rPr lang="sv-SE" dirty="0"/>
              <a:t> in </a:t>
            </a:r>
            <a:r>
              <a:rPr lang="sv-SE" dirty="0" err="1"/>
              <a:t>schools</a:t>
            </a:r>
            <a:r>
              <a:rPr lang="sv-SE" dirty="0"/>
              <a:t>, colleges and </a:t>
            </a:r>
            <a:r>
              <a:rPr lang="sv-SE" dirty="0" err="1"/>
              <a:t>universities</a:t>
            </a:r>
            <a:r>
              <a:rPr lang="sv-S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FC1E25E-8874-4448-826B-925A5CA88DFD}" type="slidenum">
              <a:rPr lang="sv-SE" smtClean="0"/>
              <a:t>3</a:t>
            </a:fld>
            <a:endParaRPr lang="sv-SE"/>
          </a:p>
        </p:txBody>
      </p:sp>
    </p:spTree>
    <p:extLst>
      <p:ext uri="{BB962C8B-B14F-4D97-AF65-F5344CB8AC3E}">
        <p14:creationId xmlns:p14="http://schemas.microsoft.com/office/powerpoint/2010/main" val="136995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i="1" dirty="0" err="1"/>
              <a:t>of</a:t>
            </a:r>
            <a:r>
              <a:rPr lang="sv-SE" sz="1200" i="1" dirty="0"/>
              <a:t> </a:t>
            </a:r>
            <a:r>
              <a:rPr lang="sv-SE" sz="1200" i="1" dirty="0" err="1"/>
              <a:t>engineering</a:t>
            </a:r>
            <a:r>
              <a:rPr lang="sv-SE" sz="1200" i="1" dirty="0"/>
              <a:t> </a:t>
            </a:r>
            <a:r>
              <a:rPr lang="sv-SE" sz="1200" i="1" dirty="0" err="1"/>
              <a:t>education</a:t>
            </a:r>
            <a:r>
              <a:rPr lang="sv-SE" sz="1200" i="1" dirty="0"/>
              <a:t> (</a:t>
            </a:r>
            <a:r>
              <a:rPr lang="sv-SE" sz="1200" i="1" dirty="0" err="1"/>
              <a:t>e.g</a:t>
            </a:r>
            <a:r>
              <a:rPr lang="sv-SE" sz="1200" i="1" dirty="0"/>
              <a:t>. by </a:t>
            </a:r>
            <a:r>
              <a:rPr lang="sv-SE" sz="1200" i="1" dirty="0" err="1"/>
              <a:t>promoting</a:t>
            </a:r>
            <a:r>
              <a:rPr lang="sv-SE" sz="1200" i="1" dirty="0"/>
              <a:t> </a:t>
            </a:r>
            <a:r>
              <a:rPr lang="sv-SE" sz="1200" i="1" dirty="0" err="1"/>
              <a:t>inclusion</a:t>
            </a:r>
            <a:r>
              <a:rPr lang="sv-SE" sz="1200" i="1" dirty="0"/>
              <a:t> and fighting </a:t>
            </a:r>
            <a:r>
              <a:rPr lang="sv-SE" sz="1200" i="1" dirty="0" err="1"/>
              <a:t>misconceptions</a:t>
            </a:r>
            <a:r>
              <a:rPr lang="sv-SE" sz="1200" i="1" dirty="0"/>
              <a:t>),</a:t>
            </a:r>
          </a:p>
          <a:p>
            <a:r>
              <a:rPr lang="sv-SE" sz="1200" i="1" dirty="0"/>
              <a:t>in STEM (</a:t>
            </a:r>
            <a:r>
              <a:rPr lang="sv-SE" sz="1200" i="1" dirty="0" err="1"/>
              <a:t>e.g</a:t>
            </a:r>
            <a:r>
              <a:rPr lang="sv-SE" sz="1200" i="1" dirty="0"/>
              <a:t>. by </a:t>
            </a:r>
            <a:r>
              <a:rPr lang="sv-SE" sz="1200" i="1" dirty="0" err="1"/>
              <a:t>teaching</a:t>
            </a:r>
            <a:r>
              <a:rPr lang="sv-SE" sz="1200" i="1" dirty="0"/>
              <a:t> STEM </a:t>
            </a:r>
            <a:r>
              <a:rPr lang="sv-SE" sz="1200" i="1" dirty="0" err="1"/>
              <a:t>related</a:t>
            </a:r>
            <a:r>
              <a:rPr lang="sv-SE" sz="1200" i="1" dirty="0"/>
              <a:t> </a:t>
            </a:r>
            <a:r>
              <a:rPr lang="sv-SE" sz="1200" i="1" dirty="0" err="1"/>
              <a:t>topics</a:t>
            </a:r>
            <a:r>
              <a:rPr lang="sv-SE" sz="1200" i="1" dirty="0"/>
              <a:t>)</a:t>
            </a:r>
          </a:p>
          <a:p>
            <a:r>
              <a:rPr lang="sv-SE" sz="1200" i="1" dirty="0"/>
              <a:t>(</a:t>
            </a:r>
            <a:r>
              <a:rPr lang="sv-SE" sz="1200" i="1" dirty="0" err="1"/>
              <a:t>e.g</a:t>
            </a:r>
            <a:r>
              <a:rPr lang="sv-SE" sz="1200" i="1" dirty="0"/>
              <a:t>. </a:t>
            </a:r>
            <a:r>
              <a:rPr lang="sv-SE" sz="1200" i="1" dirty="0" err="1"/>
              <a:t>with</a:t>
            </a:r>
            <a:r>
              <a:rPr lang="sv-SE" sz="1200" i="1" dirty="0"/>
              <a:t> </a:t>
            </a:r>
            <a:r>
              <a:rPr lang="sv-SE" sz="1200" i="1" dirty="0" err="1"/>
              <a:t>role</a:t>
            </a:r>
            <a:r>
              <a:rPr lang="sv-SE" sz="1200" i="1" dirty="0"/>
              <a:t> </a:t>
            </a:r>
            <a:r>
              <a:rPr lang="sv-SE" sz="1200" i="1" dirty="0" err="1"/>
              <a:t>models</a:t>
            </a:r>
            <a:r>
              <a:rPr lang="sv-SE" sz="1200" i="1" dirty="0"/>
              <a:t> or </a:t>
            </a:r>
            <a:r>
              <a:rPr lang="sv-SE" sz="1200" i="1" dirty="0" err="1"/>
              <a:t>peer</a:t>
            </a:r>
            <a:r>
              <a:rPr lang="sv-SE" sz="1200" i="1" dirty="0"/>
              <a:t> support), and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1" dirty="0"/>
              <a:t>(</a:t>
            </a:r>
            <a:r>
              <a:rPr lang="sv-SE" sz="1200" i="1" dirty="0" err="1"/>
              <a:t>e.g</a:t>
            </a:r>
            <a:r>
              <a:rPr lang="sv-SE" sz="1200" i="1" dirty="0"/>
              <a:t>. by </a:t>
            </a:r>
            <a:r>
              <a:rPr lang="sv-SE" sz="1200" i="1" dirty="0" err="1"/>
              <a:t>assigning</a:t>
            </a:r>
            <a:r>
              <a:rPr lang="sv-SE" sz="1200" i="1" dirty="0"/>
              <a:t> </a:t>
            </a:r>
            <a:r>
              <a:rPr lang="sv-SE" sz="1200" i="1" dirty="0" err="1"/>
              <a:t>enjoyable</a:t>
            </a:r>
            <a:r>
              <a:rPr lang="sv-SE" sz="1200" i="1" dirty="0"/>
              <a:t> hands on tasks to the </a:t>
            </a:r>
            <a:r>
              <a:rPr lang="sv-SE" sz="1200" i="1" dirty="0" err="1"/>
              <a:t>participants</a:t>
            </a:r>
            <a:r>
              <a:rPr lang="sv-SE" sz="1200" i="1" dirty="0"/>
              <a:t>) </a:t>
            </a:r>
            <a:r>
              <a:rPr lang="sv-SE" sz="1200" i="1" u="sng" dirty="0" err="1"/>
              <a:t>during</a:t>
            </a:r>
            <a:r>
              <a:rPr lang="sv-SE" sz="1200" i="1" u="sng" dirty="0"/>
              <a:t> the </a:t>
            </a:r>
            <a:r>
              <a:rPr lang="sv-SE" sz="1200" i="1" u="sng" dirty="0" err="1"/>
              <a:t>outreach</a:t>
            </a:r>
            <a:r>
              <a:rPr lang="sv-SE" sz="1200" i="1" u="sng" dirty="0"/>
              <a:t> </a:t>
            </a:r>
            <a:r>
              <a:rPr lang="sv-SE" sz="1200" i="1" u="sng" dirty="0" err="1"/>
              <a:t>activity</a:t>
            </a:r>
            <a:r>
              <a:rPr lang="sv-SE" sz="1200" i="1" dirty="0"/>
              <a:t>.</a:t>
            </a:r>
          </a:p>
          <a:p>
            <a:endParaRPr lang="en-GB" dirty="0"/>
          </a:p>
        </p:txBody>
      </p:sp>
      <p:sp>
        <p:nvSpPr>
          <p:cNvPr id="4" name="Platshållare för bildnummer 3"/>
          <p:cNvSpPr>
            <a:spLocks noGrp="1"/>
          </p:cNvSpPr>
          <p:nvPr>
            <p:ph type="sldNum" sz="quarter" idx="10"/>
          </p:nvPr>
        </p:nvSpPr>
        <p:spPr/>
        <p:txBody>
          <a:bodyPr/>
          <a:lstStyle/>
          <a:p>
            <a:fld id="{5FC1E25E-8874-4448-826B-925A5CA88DFD}" type="slidenum">
              <a:rPr lang="sv-SE" smtClean="0"/>
              <a:t>5</a:t>
            </a:fld>
            <a:endParaRPr lang="sv-SE"/>
          </a:p>
        </p:txBody>
      </p:sp>
    </p:spTree>
    <p:extLst>
      <p:ext uri="{BB962C8B-B14F-4D97-AF65-F5344CB8AC3E}">
        <p14:creationId xmlns:p14="http://schemas.microsoft.com/office/powerpoint/2010/main" val="460639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Digitalization is everywhere, we are in the mid of it, although the change is </a:t>
            </a:r>
            <a:r>
              <a:rPr lang="en-GB" sz="1200" kern="1200" dirty="0" err="1">
                <a:solidFill>
                  <a:schemeClr val="tx1"/>
                </a:solidFill>
                <a:effectLst/>
                <a:latin typeface="+mn-lt"/>
                <a:ea typeface="+mn-ea"/>
                <a:cs typeface="+mn-cs"/>
              </a:rPr>
              <a:t>stil</a:t>
            </a:r>
            <a:r>
              <a:rPr lang="en-GB" sz="1200" kern="1200" dirty="0">
                <a:solidFill>
                  <a:schemeClr val="tx1"/>
                </a:solidFill>
                <a:effectLst/>
                <a:latin typeface="+mn-lt"/>
                <a:ea typeface="+mn-ea"/>
                <a:cs typeface="+mn-cs"/>
              </a:rPr>
              <a:t> ahead of us. </a:t>
            </a:r>
          </a:p>
          <a:p>
            <a:r>
              <a:rPr lang="en-GB" sz="1200" kern="1200" dirty="0">
                <a:solidFill>
                  <a:schemeClr val="tx1"/>
                </a:solidFill>
                <a:effectLst/>
                <a:latin typeface="+mn-lt"/>
                <a:ea typeface="+mn-ea"/>
                <a:cs typeface="+mn-cs"/>
              </a:rPr>
              <a:t>'Up to now, we have mostly used computers to do what we could already do manually, but faster. But now we see innovations where computers bring about brand new things' (Norway 1).</a:t>
            </a:r>
            <a:r>
              <a:rPr lang="sv-SE" dirty="0">
                <a:effectLst/>
              </a:rPr>
              <a:t> </a:t>
            </a:r>
            <a:endParaRPr lang="en-GB" dirty="0"/>
          </a:p>
        </p:txBody>
      </p:sp>
      <p:sp>
        <p:nvSpPr>
          <p:cNvPr id="4" name="Platshållare för bildnummer 3"/>
          <p:cNvSpPr>
            <a:spLocks noGrp="1"/>
          </p:cNvSpPr>
          <p:nvPr>
            <p:ph type="sldNum" sz="quarter" idx="5"/>
          </p:nvPr>
        </p:nvSpPr>
        <p:spPr/>
        <p:txBody>
          <a:bodyPr/>
          <a:lstStyle/>
          <a:p>
            <a:pPr>
              <a:defRPr/>
            </a:pPr>
            <a:fld id="{EE811775-299A-4959-BF5A-5DFB3E75F6AC}" type="slidenum">
              <a:rPr lang="sv-SE" smtClean="0"/>
              <a:pPr>
                <a:defRPr/>
              </a:pPr>
              <a:t>10</a:t>
            </a:fld>
            <a:endParaRPr lang="sv-SE"/>
          </a:p>
        </p:txBody>
      </p:sp>
    </p:spTree>
    <p:extLst>
      <p:ext uri="{BB962C8B-B14F-4D97-AF65-F5344CB8AC3E}">
        <p14:creationId xmlns:p14="http://schemas.microsoft.com/office/powerpoint/2010/main" val="337814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dirty="0"/>
              <a:t>Bioinformatics and mechatronics have been there for long, have changed education, now, you learn the basic stuff for bioinformatics first, instead of just </a:t>
            </a:r>
            <a:r>
              <a:rPr lang="en-GB" dirty="0" err="1"/>
              <a:t>biliogy</a:t>
            </a:r>
            <a:r>
              <a:rPr lang="en-GB" dirty="0"/>
              <a:t> and maths, metadata, statistics</a:t>
            </a:r>
          </a:p>
          <a:p>
            <a:endParaRPr lang="en-GB" dirty="0"/>
          </a:p>
          <a:p>
            <a:r>
              <a:rPr lang="en-GB" dirty="0" err="1"/>
              <a:t>Mecatroings</a:t>
            </a:r>
            <a:r>
              <a:rPr lang="en-GB" dirty="0"/>
              <a:t>, mix of electrical and </a:t>
            </a:r>
            <a:r>
              <a:rPr lang="en-GB" dirty="0" err="1"/>
              <a:t>mecanics</a:t>
            </a:r>
            <a:r>
              <a:rPr lang="en-GB" dirty="0"/>
              <a:t> program – see the need for more courses in safety and ethics</a:t>
            </a:r>
          </a:p>
          <a:p>
            <a:endParaRPr lang="en-GB" dirty="0"/>
          </a:p>
          <a:p>
            <a:r>
              <a:rPr lang="en-GB" dirty="0"/>
              <a:t>Computer science – mixed with many disciplines in many different ways. </a:t>
            </a:r>
          </a:p>
        </p:txBody>
      </p:sp>
      <p:sp>
        <p:nvSpPr>
          <p:cNvPr id="4" name="Platshållare för bildnummer 3"/>
          <p:cNvSpPr>
            <a:spLocks noGrp="1"/>
          </p:cNvSpPr>
          <p:nvPr>
            <p:ph type="sldNum" sz="quarter" idx="5"/>
          </p:nvPr>
        </p:nvSpPr>
        <p:spPr/>
        <p:txBody>
          <a:bodyPr/>
          <a:lstStyle/>
          <a:p>
            <a:pPr>
              <a:defRPr/>
            </a:pPr>
            <a:fld id="{EE811775-299A-4959-BF5A-5DFB3E75F6AC}" type="slidenum">
              <a:rPr lang="sv-SE" smtClean="0"/>
              <a:pPr>
                <a:defRPr/>
              </a:pPr>
              <a:t>11</a:t>
            </a:fld>
            <a:endParaRPr lang="sv-SE"/>
          </a:p>
        </p:txBody>
      </p:sp>
    </p:spTree>
    <p:extLst>
      <p:ext uri="{BB962C8B-B14F-4D97-AF65-F5344CB8AC3E}">
        <p14:creationId xmlns:p14="http://schemas.microsoft.com/office/powerpoint/2010/main" val="150384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en-GB" sz="1600" dirty="0">
                <a:latin typeface="Calibri Light" panose="020F0302020204030204" pitchFamily="34" charset="0"/>
                <a:cs typeface="Calibri Light" panose="020F0302020204030204" pitchFamily="34" charset="0"/>
              </a:rPr>
              <a:t>Tuff question:</a:t>
            </a:r>
          </a:p>
          <a:p>
            <a:r>
              <a:rPr lang="en-GB" dirty="0">
                <a:latin typeface="Calibri Light" panose="020F0302020204030204" pitchFamily="34" charset="0"/>
                <a:cs typeface="Calibri Light" panose="020F0302020204030204" pitchFamily="34" charset="0"/>
              </a:rPr>
              <a:t>“And that is a challenge for the supervisors because we cannot do it. None of us can handle the data. But my PhD-students can, and my post docs can do it. So, they can be coaches in the projects at all levels.” (Nor 2)</a:t>
            </a:r>
            <a:endParaRPr lang="sv-SE"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a:p>
            <a:r>
              <a:rPr lang="en-GB" dirty="0">
                <a:latin typeface="Calibri Light" panose="020F0302020204030204" pitchFamily="34" charset="0"/>
                <a:cs typeface="Calibri Light" panose="020F0302020204030204" pitchFamily="34" charset="0"/>
              </a:rPr>
              <a:t>‘this is something that has been done in the discipline of computer engineering for decades, they should be able to help us others out’. (Denmark 3) </a:t>
            </a:r>
          </a:p>
          <a:p>
            <a:endParaRPr lang="sv-SE" dirty="0"/>
          </a:p>
        </p:txBody>
      </p:sp>
      <p:sp>
        <p:nvSpPr>
          <p:cNvPr id="4" name="Platshållare för bildnummer 3"/>
          <p:cNvSpPr>
            <a:spLocks noGrp="1"/>
          </p:cNvSpPr>
          <p:nvPr>
            <p:ph type="sldNum" sz="quarter" idx="5"/>
          </p:nvPr>
        </p:nvSpPr>
        <p:spPr/>
        <p:txBody>
          <a:bodyPr/>
          <a:lstStyle/>
          <a:p>
            <a:fld id="{5FC1E25E-8874-4448-826B-925A5CA88DFD}" type="slidenum">
              <a:rPr lang="sv-SE" smtClean="0"/>
              <a:t>12</a:t>
            </a:fld>
            <a:endParaRPr lang="sv-SE"/>
          </a:p>
        </p:txBody>
      </p:sp>
    </p:spTree>
    <p:extLst>
      <p:ext uri="{BB962C8B-B14F-4D97-AF65-F5344CB8AC3E}">
        <p14:creationId xmlns:p14="http://schemas.microsoft.com/office/powerpoint/2010/main" val="124924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en-GB" dirty="0"/>
          </a:p>
        </p:txBody>
      </p:sp>
      <p:sp>
        <p:nvSpPr>
          <p:cNvPr id="4" name="Platshållare för bildnummer 3"/>
          <p:cNvSpPr>
            <a:spLocks noGrp="1"/>
          </p:cNvSpPr>
          <p:nvPr>
            <p:ph type="sldNum" sz="quarter" idx="5"/>
          </p:nvPr>
        </p:nvSpPr>
        <p:spPr/>
        <p:txBody>
          <a:bodyPr/>
          <a:lstStyle/>
          <a:p>
            <a:pPr>
              <a:defRPr/>
            </a:pPr>
            <a:fld id="{EE811775-299A-4959-BF5A-5DFB3E75F6AC}" type="slidenum">
              <a:rPr lang="sv-SE" smtClean="0"/>
              <a:pPr>
                <a:defRPr/>
              </a:pPr>
              <a:t>14</a:t>
            </a:fld>
            <a:endParaRPr lang="sv-SE"/>
          </a:p>
        </p:txBody>
      </p:sp>
    </p:spTree>
    <p:extLst>
      <p:ext uri="{BB962C8B-B14F-4D97-AF65-F5344CB8AC3E}">
        <p14:creationId xmlns:p14="http://schemas.microsoft.com/office/powerpoint/2010/main" val="2666855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GB" sz="1200" kern="1200" dirty="0">
                <a:solidFill>
                  <a:schemeClr val="tx1"/>
                </a:solidFill>
                <a:effectLst/>
                <a:latin typeface="+mn-lt"/>
                <a:ea typeface="+mn-ea"/>
                <a:cs typeface="+mn-cs"/>
              </a:rPr>
              <a:t>The level of integration seemed to be more university (or country) dependent than subject specific, however it should be noted that the number of interviews were small and no statistical evidence can be given . </a:t>
            </a:r>
            <a:endParaRPr lang="en-GB" dirty="0"/>
          </a:p>
        </p:txBody>
      </p:sp>
      <p:sp>
        <p:nvSpPr>
          <p:cNvPr id="4" name="Platshållare för bildnummer 3"/>
          <p:cNvSpPr>
            <a:spLocks noGrp="1"/>
          </p:cNvSpPr>
          <p:nvPr>
            <p:ph type="sldNum" sz="quarter" idx="5"/>
          </p:nvPr>
        </p:nvSpPr>
        <p:spPr/>
        <p:txBody>
          <a:bodyPr/>
          <a:lstStyle/>
          <a:p>
            <a:pPr>
              <a:defRPr/>
            </a:pPr>
            <a:fld id="{EE811775-299A-4959-BF5A-5DFB3E75F6AC}" type="slidenum">
              <a:rPr lang="sv-SE" smtClean="0"/>
              <a:pPr>
                <a:defRPr/>
              </a:pPr>
              <a:t>15</a:t>
            </a:fld>
            <a:endParaRPr lang="sv-SE"/>
          </a:p>
        </p:txBody>
      </p:sp>
    </p:spTree>
    <p:extLst>
      <p:ext uri="{BB962C8B-B14F-4D97-AF65-F5344CB8AC3E}">
        <p14:creationId xmlns:p14="http://schemas.microsoft.com/office/powerpoint/2010/main" val="2016660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3B5EC03-DCAE-5D47-99C6-D8BB2F39A34E}"/>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36207928-F720-B64D-85EE-C64CE3ED601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E6DA717-2605-5841-9733-59F7B9B41615}"/>
              </a:ext>
            </a:extLst>
          </p:cNvPr>
          <p:cNvSpPr>
            <a:spLocks noGrp="1"/>
          </p:cNvSpPr>
          <p:nvPr>
            <p:ph type="dt" sz="half" idx="10"/>
          </p:nvPr>
        </p:nvSpPr>
        <p:spPr/>
        <p:txBody>
          <a:bodyPr/>
          <a:lstStyle/>
          <a:p>
            <a:pPr algn="r">
              <a:lnSpc>
                <a:spcPts val="900"/>
              </a:lnSpc>
            </a:pPr>
            <a:endParaRPr lang="en-GB" dirty="0"/>
          </a:p>
        </p:txBody>
      </p:sp>
      <p:sp>
        <p:nvSpPr>
          <p:cNvPr id="5" name="Platshållare för sidfot 4">
            <a:extLst>
              <a:ext uri="{FF2B5EF4-FFF2-40B4-BE49-F238E27FC236}">
                <a16:creationId xmlns:a16="http://schemas.microsoft.com/office/drawing/2014/main" id="{AC0BC46B-3413-1E4D-A267-56B7EF0A1E86}"/>
              </a:ext>
            </a:extLst>
          </p:cNvPr>
          <p:cNvSpPr>
            <a:spLocks noGrp="1"/>
          </p:cNvSpPr>
          <p:nvPr>
            <p:ph type="ftr" sz="quarter" idx="11"/>
          </p:nvPr>
        </p:nvSpPr>
        <p:spPr/>
        <p:txBody>
          <a:bodyPr/>
          <a:lstStyle/>
          <a:p>
            <a:pPr>
              <a:lnSpc>
                <a:spcPts val="900"/>
              </a:lnSpc>
            </a:pPr>
            <a:endParaRPr lang="en-GB" dirty="0"/>
          </a:p>
        </p:txBody>
      </p:sp>
      <p:sp>
        <p:nvSpPr>
          <p:cNvPr id="6" name="Platshållare för bildnummer 5">
            <a:extLst>
              <a:ext uri="{FF2B5EF4-FFF2-40B4-BE49-F238E27FC236}">
                <a16:creationId xmlns:a16="http://schemas.microsoft.com/office/drawing/2014/main" id="{5AD31574-90D7-464C-B296-E008AEB10BE6}"/>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10028625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614FCC-8C85-AF45-9F12-D91CC0148463}"/>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E5A8ABF5-E87A-E541-B1E9-0FF9E901EE0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F156C72-BD3C-AD4C-BA35-10F1B0DF277D}"/>
              </a:ext>
            </a:extLst>
          </p:cNvPr>
          <p:cNvSpPr>
            <a:spLocks noGrp="1"/>
          </p:cNvSpPr>
          <p:nvPr>
            <p:ph type="dt" sz="half" idx="10"/>
          </p:nvPr>
        </p:nvSpPr>
        <p:spPr/>
        <p:txBody>
          <a:bodyPr/>
          <a:lstStyle/>
          <a:p>
            <a:pPr algn="r">
              <a:lnSpc>
                <a:spcPts val="900"/>
              </a:lnSpc>
            </a:pPr>
            <a:endParaRPr lang="en-GB" dirty="0"/>
          </a:p>
        </p:txBody>
      </p:sp>
      <p:sp>
        <p:nvSpPr>
          <p:cNvPr id="5" name="Platshållare för sidfot 4">
            <a:extLst>
              <a:ext uri="{FF2B5EF4-FFF2-40B4-BE49-F238E27FC236}">
                <a16:creationId xmlns:a16="http://schemas.microsoft.com/office/drawing/2014/main" id="{0A6A25C0-F373-C848-A4AC-CBC54FD7EACC}"/>
              </a:ext>
            </a:extLst>
          </p:cNvPr>
          <p:cNvSpPr>
            <a:spLocks noGrp="1"/>
          </p:cNvSpPr>
          <p:nvPr>
            <p:ph type="ftr" sz="quarter" idx="11"/>
          </p:nvPr>
        </p:nvSpPr>
        <p:spPr/>
        <p:txBody>
          <a:bodyPr/>
          <a:lstStyle/>
          <a:p>
            <a:pPr>
              <a:lnSpc>
                <a:spcPts val="900"/>
              </a:lnSpc>
            </a:pPr>
            <a:endParaRPr lang="en-GB" dirty="0"/>
          </a:p>
        </p:txBody>
      </p:sp>
      <p:sp>
        <p:nvSpPr>
          <p:cNvPr id="6" name="Platshållare för bildnummer 5">
            <a:extLst>
              <a:ext uri="{FF2B5EF4-FFF2-40B4-BE49-F238E27FC236}">
                <a16:creationId xmlns:a16="http://schemas.microsoft.com/office/drawing/2014/main" id="{98A8E0AF-7A8E-4944-8B09-9123AB1919EB}"/>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74299399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D34B8496-DD27-964B-B27B-0F0D43C22DF0}"/>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AB3E5A2C-3C06-7146-8BD8-A0F6A7E619C6}"/>
              </a:ext>
            </a:extLst>
          </p:cNvPr>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2C09F0D-E020-E34A-837D-72D76A878FCF}"/>
              </a:ext>
            </a:extLst>
          </p:cNvPr>
          <p:cNvSpPr>
            <a:spLocks noGrp="1"/>
          </p:cNvSpPr>
          <p:nvPr>
            <p:ph type="dt" sz="half" idx="10"/>
          </p:nvPr>
        </p:nvSpPr>
        <p:spPr/>
        <p:txBody>
          <a:bodyPr/>
          <a:lstStyle/>
          <a:p>
            <a:pPr algn="r">
              <a:lnSpc>
                <a:spcPts val="900"/>
              </a:lnSpc>
            </a:pPr>
            <a:endParaRPr lang="en-GB" dirty="0"/>
          </a:p>
        </p:txBody>
      </p:sp>
      <p:sp>
        <p:nvSpPr>
          <p:cNvPr id="5" name="Platshållare för sidfot 4">
            <a:extLst>
              <a:ext uri="{FF2B5EF4-FFF2-40B4-BE49-F238E27FC236}">
                <a16:creationId xmlns:a16="http://schemas.microsoft.com/office/drawing/2014/main" id="{D1D1AFAB-0A9A-6D41-95AC-F61519176E78}"/>
              </a:ext>
            </a:extLst>
          </p:cNvPr>
          <p:cNvSpPr>
            <a:spLocks noGrp="1"/>
          </p:cNvSpPr>
          <p:nvPr>
            <p:ph type="ftr" sz="quarter" idx="11"/>
          </p:nvPr>
        </p:nvSpPr>
        <p:spPr/>
        <p:txBody>
          <a:bodyPr/>
          <a:lstStyle/>
          <a:p>
            <a:pPr>
              <a:lnSpc>
                <a:spcPts val="900"/>
              </a:lnSpc>
            </a:pPr>
            <a:endParaRPr lang="en-GB" dirty="0"/>
          </a:p>
        </p:txBody>
      </p:sp>
      <p:sp>
        <p:nvSpPr>
          <p:cNvPr id="6" name="Platshållare för bildnummer 5">
            <a:extLst>
              <a:ext uri="{FF2B5EF4-FFF2-40B4-BE49-F238E27FC236}">
                <a16:creationId xmlns:a16="http://schemas.microsoft.com/office/drawing/2014/main" id="{11B93ADE-3C6E-F64F-A44C-500914728E85}"/>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6239675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and Content">
    <p:spTree>
      <p:nvGrpSpPr>
        <p:cNvPr id="1" name=""/>
        <p:cNvGrpSpPr/>
        <p:nvPr/>
      </p:nvGrpSpPr>
      <p:grpSpPr>
        <a:xfrm>
          <a:off x="0" y="0"/>
          <a:ext cx="0" cy="0"/>
          <a:chOff x="0" y="0"/>
          <a:chExt cx="0" cy="0"/>
        </a:xfrm>
      </p:grpSpPr>
      <p:sp>
        <p:nvSpPr>
          <p:cNvPr id="6"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7" name="Platshållare för innehåll 2"/>
          <p:cNvSpPr>
            <a:spLocks noGrp="1"/>
          </p:cNvSpPr>
          <p:nvPr>
            <p:ph idx="1"/>
          </p:nvPr>
        </p:nvSpPr>
        <p:spPr>
          <a:xfrm>
            <a:off x="1619250" y="1582739"/>
            <a:ext cx="6935788" cy="40782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8"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9"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0"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1772102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2230431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745644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36031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347814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34113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876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06846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493015F-706B-FB4A-8CD3-4689CC34460A}"/>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65324C3-C093-594E-94D5-074FD255F38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F726EFD-034E-CE4B-8D76-10F502203FC0}"/>
              </a:ext>
            </a:extLst>
          </p:cNvPr>
          <p:cNvSpPr>
            <a:spLocks noGrp="1"/>
          </p:cNvSpPr>
          <p:nvPr>
            <p:ph type="dt" sz="half" idx="10"/>
          </p:nvPr>
        </p:nvSpPr>
        <p:spPr/>
        <p:txBody>
          <a:bodyPr/>
          <a:lstStyle/>
          <a:p>
            <a:pPr algn="r">
              <a:lnSpc>
                <a:spcPts val="900"/>
              </a:lnSpc>
            </a:pPr>
            <a:endParaRPr lang="en-GB" dirty="0"/>
          </a:p>
        </p:txBody>
      </p:sp>
      <p:sp>
        <p:nvSpPr>
          <p:cNvPr id="5" name="Platshållare för sidfot 4">
            <a:extLst>
              <a:ext uri="{FF2B5EF4-FFF2-40B4-BE49-F238E27FC236}">
                <a16:creationId xmlns:a16="http://schemas.microsoft.com/office/drawing/2014/main" id="{6F8EA659-D27B-DD43-8D40-6E755806F2EC}"/>
              </a:ext>
            </a:extLst>
          </p:cNvPr>
          <p:cNvSpPr>
            <a:spLocks noGrp="1"/>
          </p:cNvSpPr>
          <p:nvPr>
            <p:ph type="ftr" sz="quarter" idx="11"/>
          </p:nvPr>
        </p:nvSpPr>
        <p:spPr/>
        <p:txBody>
          <a:bodyPr/>
          <a:lstStyle/>
          <a:p>
            <a:pPr>
              <a:lnSpc>
                <a:spcPts val="900"/>
              </a:lnSpc>
            </a:pPr>
            <a:endParaRPr lang="en-GB" dirty="0"/>
          </a:p>
        </p:txBody>
      </p:sp>
      <p:sp>
        <p:nvSpPr>
          <p:cNvPr id="6" name="Platshållare för bildnummer 5">
            <a:extLst>
              <a:ext uri="{FF2B5EF4-FFF2-40B4-BE49-F238E27FC236}">
                <a16:creationId xmlns:a16="http://schemas.microsoft.com/office/drawing/2014/main" id="{D37A4F35-A06E-7D49-9FD4-84C8BB5D0CC8}"/>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155126707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4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172274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5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80080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483200"/>
            <a:ext cx="7559674" cy="4816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309015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9" name="Platshållare för bild 8"/>
          <p:cNvSpPr>
            <a:spLocks noGrp="1"/>
          </p:cNvSpPr>
          <p:nvPr>
            <p:ph type="pic" sz="quarter" idx="13"/>
          </p:nvPr>
        </p:nvSpPr>
        <p:spPr>
          <a:xfrm>
            <a:off x="5226050" y="1582739"/>
            <a:ext cx="3328988" cy="4078286"/>
          </a:xfrm>
        </p:spPr>
        <p:txBody>
          <a:bodyPr/>
          <a:lstStyle/>
          <a:p>
            <a:r>
              <a:rPr lang="sv-SE"/>
              <a:t>Klicka på ikonen för att lägga till en bild</a:t>
            </a:r>
            <a:endParaRPr lang="en-GB"/>
          </a:p>
        </p:txBody>
      </p:sp>
      <p:sp>
        <p:nvSpPr>
          <p:cNvPr id="8"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18342031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graph">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1619250" y="1582739"/>
            <a:ext cx="3312790" cy="40782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8" name="Platshållare för diagram 7"/>
          <p:cNvSpPr>
            <a:spLocks noGrp="1"/>
          </p:cNvSpPr>
          <p:nvPr>
            <p:ph type="chart" sz="quarter" idx="13"/>
          </p:nvPr>
        </p:nvSpPr>
        <p:spPr>
          <a:xfrm>
            <a:off x="5226050" y="1582740"/>
            <a:ext cx="3328988" cy="4078286"/>
          </a:xfrm>
        </p:spPr>
        <p:txBody>
          <a:bodyPr>
            <a:normAutofit/>
          </a:bodyPr>
          <a:lstStyle>
            <a:lvl1pPr>
              <a:defRPr sz="1400"/>
            </a:lvl1pPr>
          </a:lstStyle>
          <a:p>
            <a:r>
              <a:rPr lang="sv-SE"/>
              <a:t>Klicka på ikonen för att lägga till ett diagram</a:t>
            </a:r>
            <a:endParaRPr lang="en-GB"/>
          </a:p>
        </p:txBody>
      </p:sp>
      <p:sp>
        <p:nvSpPr>
          <p:cNvPr id="9"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10"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1"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2"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9114957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9" name="Platshållare för bild 8"/>
          <p:cNvSpPr>
            <a:spLocks noGrp="1"/>
          </p:cNvSpPr>
          <p:nvPr>
            <p:ph type="pic" sz="quarter" idx="13"/>
          </p:nvPr>
        </p:nvSpPr>
        <p:spPr>
          <a:xfrm>
            <a:off x="5226050" y="1582739"/>
            <a:ext cx="3328988" cy="4078286"/>
          </a:xfrm>
        </p:spPr>
        <p:txBody>
          <a:bodyPr/>
          <a:lstStyle/>
          <a:p>
            <a:r>
              <a:rPr lang="sv-SE"/>
              <a:t>Klicka på ikonen för att lägga till en bild</a:t>
            </a:r>
            <a:endParaRPr lang="en-GB" dirty="0"/>
          </a:p>
        </p:txBody>
      </p:sp>
      <p:sp>
        <p:nvSpPr>
          <p:cNvPr id="8" name="Platshållare för bild 8"/>
          <p:cNvSpPr>
            <a:spLocks noGrp="1"/>
          </p:cNvSpPr>
          <p:nvPr>
            <p:ph type="pic" sz="quarter" idx="14"/>
          </p:nvPr>
        </p:nvSpPr>
        <p:spPr>
          <a:xfrm>
            <a:off x="1619250" y="1582739"/>
            <a:ext cx="3328988" cy="4078286"/>
          </a:xfrm>
        </p:spPr>
        <p:txBody>
          <a:bodyPr/>
          <a:lstStyle/>
          <a:p>
            <a:r>
              <a:rPr lang="sv-SE"/>
              <a:t>Klicka på ikonen för att lägga till en bild</a:t>
            </a:r>
            <a:endParaRPr lang="en-GB" dirty="0"/>
          </a:p>
        </p:txBody>
      </p:sp>
      <p:sp>
        <p:nvSpPr>
          <p:cNvPr id="10"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11"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2"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3"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4007369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0639" y="1582739"/>
            <a:ext cx="9208426" cy="4713858"/>
          </a:xfrm>
          <a:custGeom>
            <a:avLst/>
            <a:gdLst>
              <a:gd name="connsiteX0" fmla="*/ 708568 w 9144000"/>
              <a:gd name="connsiteY0" fmla="*/ 0 h 4251325"/>
              <a:gd name="connsiteX1" fmla="*/ 9144000 w 9144000"/>
              <a:gd name="connsiteY1" fmla="*/ 0 h 4251325"/>
              <a:gd name="connsiteX2" fmla="*/ 9144000 w 9144000"/>
              <a:gd name="connsiteY2" fmla="*/ 0 h 4251325"/>
              <a:gd name="connsiteX3" fmla="*/ 9144000 w 9144000"/>
              <a:gd name="connsiteY3" fmla="*/ 3542757 h 4251325"/>
              <a:gd name="connsiteX4" fmla="*/ 8435432 w 9144000"/>
              <a:gd name="connsiteY4" fmla="*/ 4251325 h 4251325"/>
              <a:gd name="connsiteX5" fmla="*/ 0 w 9144000"/>
              <a:gd name="connsiteY5" fmla="*/ 4251325 h 4251325"/>
              <a:gd name="connsiteX6" fmla="*/ 0 w 9144000"/>
              <a:gd name="connsiteY6" fmla="*/ 4251325 h 4251325"/>
              <a:gd name="connsiteX7" fmla="*/ 0 w 9144000"/>
              <a:gd name="connsiteY7" fmla="*/ 708568 h 4251325"/>
              <a:gd name="connsiteX8" fmla="*/ 708568 w 9144000"/>
              <a:gd name="connsiteY8" fmla="*/ 0 h 4251325"/>
              <a:gd name="connsiteX0" fmla="*/ 180030 w 9301262"/>
              <a:gd name="connsiteY0" fmla="*/ 0 h 4260850"/>
              <a:gd name="connsiteX1" fmla="*/ 9301262 w 9301262"/>
              <a:gd name="connsiteY1" fmla="*/ 9525 h 4260850"/>
              <a:gd name="connsiteX2" fmla="*/ 9301262 w 9301262"/>
              <a:gd name="connsiteY2" fmla="*/ 9525 h 4260850"/>
              <a:gd name="connsiteX3" fmla="*/ 9301262 w 9301262"/>
              <a:gd name="connsiteY3" fmla="*/ 3552282 h 4260850"/>
              <a:gd name="connsiteX4" fmla="*/ 8592694 w 9301262"/>
              <a:gd name="connsiteY4" fmla="*/ 4260850 h 4260850"/>
              <a:gd name="connsiteX5" fmla="*/ 157262 w 9301262"/>
              <a:gd name="connsiteY5" fmla="*/ 4260850 h 4260850"/>
              <a:gd name="connsiteX6" fmla="*/ 157262 w 9301262"/>
              <a:gd name="connsiteY6" fmla="*/ 4260850 h 4260850"/>
              <a:gd name="connsiteX7" fmla="*/ 157262 w 9301262"/>
              <a:gd name="connsiteY7" fmla="*/ 718093 h 4260850"/>
              <a:gd name="connsiteX8" fmla="*/ 180030 w 9301262"/>
              <a:gd name="connsiteY8" fmla="*/ 0 h 4260850"/>
              <a:gd name="connsiteX0" fmla="*/ 23406 w 9144638"/>
              <a:gd name="connsiteY0" fmla="*/ 0 h 4260850"/>
              <a:gd name="connsiteX1" fmla="*/ 9144638 w 9144638"/>
              <a:gd name="connsiteY1" fmla="*/ 9525 h 4260850"/>
              <a:gd name="connsiteX2" fmla="*/ 9144638 w 9144638"/>
              <a:gd name="connsiteY2" fmla="*/ 9525 h 4260850"/>
              <a:gd name="connsiteX3" fmla="*/ 9144638 w 9144638"/>
              <a:gd name="connsiteY3" fmla="*/ 3552282 h 4260850"/>
              <a:gd name="connsiteX4" fmla="*/ 8436070 w 9144638"/>
              <a:gd name="connsiteY4" fmla="*/ 4260850 h 4260850"/>
              <a:gd name="connsiteX5" fmla="*/ 638 w 9144638"/>
              <a:gd name="connsiteY5" fmla="*/ 4260850 h 4260850"/>
              <a:gd name="connsiteX6" fmla="*/ 638 w 9144638"/>
              <a:gd name="connsiteY6" fmla="*/ 4260850 h 4260850"/>
              <a:gd name="connsiteX7" fmla="*/ 638 w 9144638"/>
              <a:gd name="connsiteY7" fmla="*/ 718093 h 4260850"/>
              <a:gd name="connsiteX8" fmla="*/ 23406 w 9144638"/>
              <a:gd name="connsiteY8" fmla="*/ 0 h 4260850"/>
              <a:gd name="connsiteX0" fmla="*/ 11705 w 9161512"/>
              <a:gd name="connsiteY0" fmla="*/ 9525 h 4251325"/>
              <a:gd name="connsiteX1" fmla="*/ 9161512 w 9161512"/>
              <a:gd name="connsiteY1" fmla="*/ 0 h 4251325"/>
              <a:gd name="connsiteX2" fmla="*/ 9161512 w 9161512"/>
              <a:gd name="connsiteY2" fmla="*/ 0 h 4251325"/>
              <a:gd name="connsiteX3" fmla="*/ 9161512 w 9161512"/>
              <a:gd name="connsiteY3" fmla="*/ 3542757 h 4251325"/>
              <a:gd name="connsiteX4" fmla="*/ 8452944 w 9161512"/>
              <a:gd name="connsiteY4" fmla="*/ 4251325 h 4251325"/>
              <a:gd name="connsiteX5" fmla="*/ 17512 w 9161512"/>
              <a:gd name="connsiteY5" fmla="*/ 4251325 h 4251325"/>
              <a:gd name="connsiteX6" fmla="*/ 17512 w 9161512"/>
              <a:gd name="connsiteY6" fmla="*/ 4251325 h 4251325"/>
              <a:gd name="connsiteX7" fmla="*/ 17512 w 9161512"/>
              <a:gd name="connsiteY7" fmla="*/ 708568 h 4251325"/>
              <a:gd name="connsiteX8" fmla="*/ 11705 w 9161512"/>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8441308 w 9149876"/>
              <a:gd name="connsiteY4" fmla="*/ 42513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1325"/>
              <a:gd name="connsiteX1" fmla="*/ 9149876 w 9149876"/>
              <a:gd name="connsiteY1" fmla="*/ 0 h 4251325"/>
              <a:gd name="connsiteX2" fmla="*/ 9149876 w 9149876"/>
              <a:gd name="connsiteY2" fmla="*/ 0 h 4251325"/>
              <a:gd name="connsiteX3" fmla="*/ 9149876 w 9149876"/>
              <a:gd name="connsiteY3" fmla="*/ 3542757 h 4251325"/>
              <a:gd name="connsiteX4" fmla="*/ 1316608 w 9149876"/>
              <a:gd name="connsiteY4" fmla="*/ 3946525 h 4251325"/>
              <a:gd name="connsiteX5" fmla="*/ 5876 w 9149876"/>
              <a:gd name="connsiteY5" fmla="*/ 4251325 h 4251325"/>
              <a:gd name="connsiteX6" fmla="*/ 5876 w 9149876"/>
              <a:gd name="connsiteY6" fmla="*/ 4251325 h 4251325"/>
              <a:gd name="connsiteX7" fmla="*/ 5876 w 9149876"/>
              <a:gd name="connsiteY7" fmla="*/ 708568 h 4251325"/>
              <a:gd name="connsiteX8" fmla="*/ 69 w 9149876"/>
              <a:gd name="connsiteY8" fmla="*/ 9525 h 425132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542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895182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9 w 9149876"/>
              <a:gd name="connsiteY0" fmla="*/ 9525 h 4257675"/>
              <a:gd name="connsiteX1" fmla="*/ 9149876 w 9149876"/>
              <a:gd name="connsiteY1" fmla="*/ 0 h 4257675"/>
              <a:gd name="connsiteX2" fmla="*/ 9149876 w 9149876"/>
              <a:gd name="connsiteY2" fmla="*/ 0 h 4257675"/>
              <a:gd name="connsiteX3" fmla="*/ 9149876 w 9149876"/>
              <a:gd name="connsiteY3" fmla="*/ 3923757 h 4257675"/>
              <a:gd name="connsiteX4" fmla="*/ 1316608 w 9149876"/>
              <a:gd name="connsiteY4" fmla="*/ 3946525 h 4257675"/>
              <a:gd name="connsiteX5" fmla="*/ 1177451 w 9149876"/>
              <a:gd name="connsiteY5" fmla="*/ 4257675 h 4257675"/>
              <a:gd name="connsiteX6" fmla="*/ 5876 w 9149876"/>
              <a:gd name="connsiteY6" fmla="*/ 4251325 h 4257675"/>
              <a:gd name="connsiteX7" fmla="*/ 5876 w 9149876"/>
              <a:gd name="connsiteY7" fmla="*/ 4251325 h 4257675"/>
              <a:gd name="connsiteX8" fmla="*/ 5876 w 9149876"/>
              <a:gd name="connsiteY8" fmla="*/ 708568 h 4257675"/>
              <a:gd name="connsiteX9" fmla="*/ 69 w 9149876"/>
              <a:gd name="connsiteY9" fmla="*/ 9525 h 42576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23432 w 9156700"/>
              <a:gd name="connsiteY4" fmla="*/ 39465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84275 w 9156700"/>
              <a:gd name="connsiteY5" fmla="*/ 425767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12700 w 9156700"/>
              <a:gd name="connsiteY6" fmla="*/ 4251325 h 4270375"/>
              <a:gd name="connsiteX7" fmla="*/ 0 w 9156700"/>
              <a:gd name="connsiteY7" fmla="*/ 4270375 h 4270375"/>
              <a:gd name="connsiteX8" fmla="*/ 12700 w 9156700"/>
              <a:gd name="connsiteY8" fmla="*/ 708568 h 4270375"/>
              <a:gd name="connsiteX9" fmla="*/ 6893 w 9156700"/>
              <a:gd name="connsiteY9" fmla="*/ 9525 h 4270375"/>
              <a:gd name="connsiteX0" fmla="*/ 6893 w 9156700"/>
              <a:gd name="connsiteY0" fmla="*/ 9525 h 4270375"/>
              <a:gd name="connsiteX1" fmla="*/ 9156700 w 9156700"/>
              <a:gd name="connsiteY1" fmla="*/ 0 h 4270375"/>
              <a:gd name="connsiteX2" fmla="*/ 9156700 w 9156700"/>
              <a:gd name="connsiteY2" fmla="*/ 0 h 4270375"/>
              <a:gd name="connsiteX3" fmla="*/ 9156700 w 9156700"/>
              <a:gd name="connsiteY3" fmla="*/ 3923757 h 4270375"/>
              <a:gd name="connsiteX4" fmla="*/ 1342482 w 9156700"/>
              <a:gd name="connsiteY4" fmla="*/ 3908425 h 4270375"/>
              <a:gd name="connsiteX5" fmla="*/ 1190625 w 9156700"/>
              <a:gd name="connsiteY5" fmla="*/ 4264025 h 4270375"/>
              <a:gd name="connsiteX6" fmla="*/ 0 w 9156700"/>
              <a:gd name="connsiteY6" fmla="*/ 4270375 h 4270375"/>
              <a:gd name="connsiteX7" fmla="*/ 12700 w 9156700"/>
              <a:gd name="connsiteY7" fmla="*/ 708568 h 4270375"/>
              <a:gd name="connsiteX8" fmla="*/ 6893 w 9156700"/>
              <a:gd name="connsiteY8" fmla="*/ 9525 h 427037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084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64025"/>
              <a:gd name="connsiteX1" fmla="*/ 9156700 w 9156700"/>
              <a:gd name="connsiteY1" fmla="*/ 0 h 4264025"/>
              <a:gd name="connsiteX2" fmla="*/ 9156700 w 9156700"/>
              <a:gd name="connsiteY2" fmla="*/ 0 h 4264025"/>
              <a:gd name="connsiteX3" fmla="*/ 9156700 w 9156700"/>
              <a:gd name="connsiteY3" fmla="*/ 3923757 h 4264025"/>
              <a:gd name="connsiteX4" fmla="*/ 1342482 w 9156700"/>
              <a:gd name="connsiteY4" fmla="*/ 3921125 h 4264025"/>
              <a:gd name="connsiteX5" fmla="*/ 1190625 w 9156700"/>
              <a:gd name="connsiteY5" fmla="*/ 4264025 h 4264025"/>
              <a:gd name="connsiteX6" fmla="*/ 0 w 9156700"/>
              <a:gd name="connsiteY6" fmla="*/ 4257675 h 4264025"/>
              <a:gd name="connsiteX7" fmla="*/ 12700 w 9156700"/>
              <a:gd name="connsiteY7" fmla="*/ 708568 h 4264025"/>
              <a:gd name="connsiteX8" fmla="*/ 6893 w 9156700"/>
              <a:gd name="connsiteY8" fmla="*/ 9525 h 4264025"/>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57675 h 4283160"/>
              <a:gd name="connsiteX7" fmla="*/ 12700 w 9156700"/>
              <a:gd name="connsiteY7" fmla="*/ 708568 h 4283160"/>
              <a:gd name="connsiteX8" fmla="*/ 6893 w 9156700"/>
              <a:gd name="connsiteY8" fmla="*/ 9525 h 4283160"/>
              <a:gd name="connsiteX0" fmla="*/ 13243 w 9163050"/>
              <a:gd name="connsiteY0" fmla="*/ 9525 h 4295946"/>
              <a:gd name="connsiteX1" fmla="*/ 9163050 w 9163050"/>
              <a:gd name="connsiteY1" fmla="*/ 0 h 4295946"/>
              <a:gd name="connsiteX2" fmla="*/ 9163050 w 9163050"/>
              <a:gd name="connsiteY2" fmla="*/ 0 h 4295946"/>
              <a:gd name="connsiteX3" fmla="*/ 9163050 w 9163050"/>
              <a:gd name="connsiteY3" fmla="*/ 3923757 h 4295946"/>
              <a:gd name="connsiteX4" fmla="*/ 1348832 w 9163050"/>
              <a:gd name="connsiteY4" fmla="*/ 3921125 h 4295946"/>
              <a:gd name="connsiteX5" fmla="*/ 1209675 w 9163050"/>
              <a:gd name="connsiteY5" fmla="*/ 4283160 h 4295946"/>
              <a:gd name="connsiteX6" fmla="*/ 0 w 9163050"/>
              <a:gd name="connsiteY6" fmla="*/ 4295946 h 4295946"/>
              <a:gd name="connsiteX7" fmla="*/ 19050 w 9163050"/>
              <a:gd name="connsiteY7" fmla="*/ 708568 h 4295946"/>
              <a:gd name="connsiteX8" fmla="*/ 13243 w 9163050"/>
              <a:gd name="connsiteY8" fmla="*/ 9525 h 4295946"/>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1 h 4283160"/>
              <a:gd name="connsiteX7" fmla="*/ 12700 w 9156700"/>
              <a:gd name="connsiteY7" fmla="*/ 708568 h 4283160"/>
              <a:gd name="connsiteX8" fmla="*/ 6893 w 9156700"/>
              <a:gd name="connsiteY8" fmla="*/ 9525 h 4283160"/>
              <a:gd name="connsiteX0" fmla="*/ 6893 w 9156700"/>
              <a:gd name="connsiteY0" fmla="*/ 9525 h 4283160"/>
              <a:gd name="connsiteX1" fmla="*/ 9156700 w 9156700"/>
              <a:gd name="connsiteY1" fmla="*/ 0 h 4283160"/>
              <a:gd name="connsiteX2" fmla="*/ 9156700 w 9156700"/>
              <a:gd name="connsiteY2" fmla="*/ 0 h 4283160"/>
              <a:gd name="connsiteX3" fmla="*/ 9156700 w 9156700"/>
              <a:gd name="connsiteY3" fmla="*/ 3923757 h 4283160"/>
              <a:gd name="connsiteX4" fmla="*/ 1342482 w 9156700"/>
              <a:gd name="connsiteY4" fmla="*/ 3921125 h 4283160"/>
              <a:gd name="connsiteX5" fmla="*/ 1203325 w 9156700"/>
              <a:gd name="connsiteY5" fmla="*/ 4283160 h 4283160"/>
              <a:gd name="connsiteX6" fmla="*/ 0 w 9156700"/>
              <a:gd name="connsiteY6" fmla="*/ 4276812 h 4283160"/>
              <a:gd name="connsiteX7" fmla="*/ 12700 w 9156700"/>
              <a:gd name="connsiteY7" fmla="*/ 708568 h 4283160"/>
              <a:gd name="connsiteX8" fmla="*/ 6893 w 9156700"/>
              <a:gd name="connsiteY8" fmla="*/ 9525 h 4283160"/>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21125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30693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40261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9971"/>
              <a:gd name="connsiteX1" fmla="*/ 9156700 w 9156700"/>
              <a:gd name="connsiteY1" fmla="*/ 0 h 4279971"/>
              <a:gd name="connsiteX2" fmla="*/ 9156700 w 9156700"/>
              <a:gd name="connsiteY2" fmla="*/ 0 h 4279971"/>
              <a:gd name="connsiteX3" fmla="*/ 9156700 w 9156700"/>
              <a:gd name="connsiteY3" fmla="*/ 3923757 h 4279971"/>
              <a:gd name="connsiteX4" fmla="*/ 1342482 w 9156700"/>
              <a:gd name="connsiteY4" fmla="*/ 3959604 h 4279971"/>
              <a:gd name="connsiteX5" fmla="*/ 1203325 w 9156700"/>
              <a:gd name="connsiteY5" fmla="*/ 4279971 h 4279971"/>
              <a:gd name="connsiteX6" fmla="*/ 0 w 9156700"/>
              <a:gd name="connsiteY6" fmla="*/ 4276812 h 4279971"/>
              <a:gd name="connsiteX7" fmla="*/ 12700 w 9156700"/>
              <a:gd name="connsiteY7" fmla="*/ 708568 h 4279971"/>
              <a:gd name="connsiteX8" fmla="*/ 6893 w 9156700"/>
              <a:gd name="connsiteY8" fmla="*/ 9525 h 4279971"/>
              <a:gd name="connsiteX0" fmla="*/ 6893 w 9156700"/>
              <a:gd name="connsiteY0" fmla="*/ 9525 h 4276812"/>
              <a:gd name="connsiteX1" fmla="*/ 9156700 w 9156700"/>
              <a:gd name="connsiteY1" fmla="*/ 0 h 4276812"/>
              <a:gd name="connsiteX2" fmla="*/ 9156700 w 9156700"/>
              <a:gd name="connsiteY2" fmla="*/ 0 h 4276812"/>
              <a:gd name="connsiteX3" fmla="*/ 9156700 w 9156700"/>
              <a:gd name="connsiteY3" fmla="*/ 3923757 h 4276812"/>
              <a:gd name="connsiteX4" fmla="*/ 1342482 w 9156700"/>
              <a:gd name="connsiteY4" fmla="*/ 3959604 h 4276812"/>
              <a:gd name="connsiteX5" fmla="*/ 1203325 w 9156700"/>
              <a:gd name="connsiteY5" fmla="*/ 4267882 h 4276812"/>
              <a:gd name="connsiteX6" fmla="*/ 0 w 9156700"/>
              <a:gd name="connsiteY6" fmla="*/ 4276812 h 4276812"/>
              <a:gd name="connsiteX7" fmla="*/ 12700 w 9156700"/>
              <a:gd name="connsiteY7" fmla="*/ 708568 h 4276812"/>
              <a:gd name="connsiteX8" fmla="*/ 6893 w 9156700"/>
              <a:gd name="connsiteY8" fmla="*/ 9525 h 427681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23757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5658 w 9149876"/>
              <a:gd name="connsiteY4" fmla="*/ 3959604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69276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49876"/>
              <a:gd name="connsiteY0" fmla="*/ 9525 h 4267882"/>
              <a:gd name="connsiteX1" fmla="*/ 9149876 w 9149876"/>
              <a:gd name="connsiteY1" fmla="*/ 0 h 4267882"/>
              <a:gd name="connsiteX2" fmla="*/ 9149876 w 9149876"/>
              <a:gd name="connsiteY2" fmla="*/ 0 h 4267882"/>
              <a:gd name="connsiteX3" fmla="*/ 9149876 w 9149876"/>
              <a:gd name="connsiteY3" fmla="*/ 3957608 h 4267882"/>
              <a:gd name="connsiteX4" fmla="*/ 1338039 w 9149876"/>
              <a:gd name="connsiteY4" fmla="*/ 3954857 h 4267882"/>
              <a:gd name="connsiteX5" fmla="*/ 1196501 w 9149876"/>
              <a:gd name="connsiteY5" fmla="*/ 4267882 h 4267882"/>
              <a:gd name="connsiteX6" fmla="*/ 2701 w 9149876"/>
              <a:gd name="connsiteY6" fmla="*/ 4264722 h 4267882"/>
              <a:gd name="connsiteX7" fmla="*/ 5876 w 9149876"/>
              <a:gd name="connsiteY7" fmla="*/ 708568 h 4267882"/>
              <a:gd name="connsiteX8" fmla="*/ 69 w 9149876"/>
              <a:gd name="connsiteY8" fmla="*/ 9525 h 4267882"/>
              <a:gd name="connsiteX0" fmla="*/ 69 w 9154641"/>
              <a:gd name="connsiteY0" fmla="*/ 9525 h 4267882"/>
              <a:gd name="connsiteX1" fmla="*/ 9149876 w 9154641"/>
              <a:gd name="connsiteY1" fmla="*/ 0 h 4267882"/>
              <a:gd name="connsiteX2" fmla="*/ 9149876 w 9154641"/>
              <a:gd name="connsiteY2" fmla="*/ 0 h 4267882"/>
              <a:gd name="connsiteX3" fmla="*/ 9154641 w 9154641"/>
              <a:gd name="connsiteY3" fmla="*/ 3952802 h 4267882"/>
              <a:gd name="connsiteX4" fmla="*/ 1338039 w 9154641"/>
              <a:gd name="connsiteY4" fmla="*/ 3954857 h 4267882"/>
              <a:gd name="connsiteX5" fmla="*/ 1196501 w 9154641"/>
              <a:gd name="connsiteY5" fmla="*/ 4267882 h 4267882"/>
              <a:gd name="connsiteX6" fmla="*/ 2701 w 9154641"/>
              <a:gd name="connsiteY6" fmla="*/ 4264722 h 4267882"/>
              <a:gd name="connsiteX7" fmla="*/ 5876 w 9154641"/>
              <a:gd name="connsiteY7" fmla="*/ 708568 h 4267882"/>
              <a:gd name="connsiteX8" fmla="*/ 69 w 9154641"/>
              <a:gd name="connsiteY8" fmla="*/ 9525 h 4267882"/>
              <a:gd name="connsiteX0" fmla="*/ 69 w 9154641"/>
              <a:gd name="connsiteY0" fmla="*/ 0 h 4277584"/>
              <a:gd name="connsiteX1" fmla="*/ 9149876 w 9154641"/>
              <a:gd name="connsiteY1" fmla="*/ 9702 h 4277584"/>
              <a:gd name="connsiteX2" fmla="*/ 9149876 w 9154641"/>
              <a:gd name="connsiteY2" fmla="*/ 9702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38039 w 9154641"/>
              <a:gd name="connsiteY4" fmla="*/ 3964559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4641"/>
              <a:gd name="connsiteY0" fmla="*/ 0 h 4277584"/>
              <a:gd name="connsiteX1" fmla="*/ 9149876 w 9154641"/>
              <a:gd name="connsiteY1" fmla="*/ 9702 h 4277584"/>
              <a:gd name="connsiteX2" fmla="*/ 9149876 w 9154641"/>
              <a:gd name="connsiteY2" fmla="*/ 89 h 4277584"/>
              <a:gd name="connsiteX3" fmla="*/ 9154641 w 9154641"/>
              <a:gd name="connsiteY3" fmla="*/ 3962504 h 4277584"/>
              <a:gd name="connsiteX4" fmla="*/ 1350697 w 9154641"/>
              <a:gd name="connsiteY4" fmla="*/ 3951741 h 4277584"/>
              <a:gd name="connsiteX5" fmla="*/ 1196501 w 9154641"/>
              <a:gd name="connsiteY5" fmla="*/ 4277584 h 4277584"/>
              <a:gd name="connsiteX6" fmla="*/ 2701 w 9154641"/>
              <a:gd name="connsiteY6" fmla="*/ 4274424 h 4277584"/>
              <a:gd name="connsiteX7" fmla="*/ 5876 w 9154641"/>
              <a:gd name="connsiteY7" fmla="*/ 718270 h 4277584"/>
              <a:gd name="connsiteX8" fmla="*/ 69 w 9154641"/>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174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52890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4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0600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41204 w 9150032"/>
              <a:gd name="connsiteY4" fmla="*/ 3967847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5431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19650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63015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2555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5069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4357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36457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4 w 9150032"/>
              <a:gd name="connsiteY4" fmla="*/ 3958183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19844 w 9150032"/>
              <a:gd name="connsiteY4" fmla="*/ 3967847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7584"/>
              <a:gd name="connsiteX1" fmla="*/ 9149876 w 9150032"/>
              <a:gd name="connsiteY1" fmla="*/ 9702 h 4277584"/>
              <a:gd name="connsiteX2" fmla="*/ 9149876 w 9150032"/>
              <a:gd name="connsiteY2" fmla="*/ 89 h 4277584"/>
              <a:gd name="connsiteX3" fmla="*/ 9141983 w 9150032"/>
              <a:gd name="connsiteY3" fmla="*/ 3960138 h 4277584"/>
              <a:gd name="connsiteX4" fmla="*/ 1326965 w 9150032"/>
              <a:gd name="connsiteY4" fmla="*/ 3960599 h 4277584"/>
              <a:gd name="connsiteX5" fmla="*/ 1203621 w 9150032"/>
              <a:gd name="connsiteY5" fmla="*/ 4277584 h 4277584"/>
              <a:gd name="connsiteX6" fmla="*/ 2701 w 9150032"/>
              <a:gd name="connsiteY6" fmla="*/ 4274424 h 4277584"/>
              <a:gd name="connsiteX7" fmla="*/ 5876 w 9150032"/>
              <a:gd name="connsiteY7" fmla="*/ 718270 h 4277584"/>
              <a:gd name="connsiteX8" fmla="*/ 69 w 9150032"/>
              <a:gd name="connsiteY8" fmla="*/ 0 h 4277584"/>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0741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5168"/>
              <a:gd name="connsiteX1" fmla="*/ 9149876 w 9150032"/>
              <a:gd name="connsiteY1" fmla="*/ 9702 h 4275168"/>
              <a:gd name="connsiteX2" fmla="*/ 9149876 w 9150032"/>
              <a:gd name="connsiteY2" fmla="*/ 89 h 4275168"/>
              <a:gd name="connsiteX3" fmla="*/ 9141983 w 9150032"/>
              <a:gd name="connsiteY3" fmla="*/ 3960138 h 4275168"/>
              <a:gd name="connsiteX4" fmla="*/ 1326965 w 9150032"/>
              <a:gd name="connsiteY4" fmla="*/ 3960599 h 4275168"/>
              <a:gd name="connsiteX5" fmla="*/ 1213115 w 9150032"/>
              <a:gd name="connsiteY5" fmla="*/ 4275168 h 4275168"/>
              <a:gd name="connsiteX6" fmla="*/ 2701 w 9150032"/>
              <a:gd name="connsiteY6" fmla="*/ 4274424 h 4275168"/>
              <a:gd name="connsiteX7" fmla="*/ 5876 w 9150032"/>
              <a:gd name="connsiteY7" fmla="*/ 718270 h 4275168"/>
              <a:gd name="connsiteX8" fmla="*/ 69 w 9150032"/>
              <a:gd name="connsiteY8" fmla="*/ 0 h 4275168"/>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3115 w 9150032"/>
              <a:gd name="connsiteY5" fmla="*/ 4275168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0742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4831"/>
              <a:gd name="connsiteX1" fmla="*/ 9149876 w 9150032"/>
              <a:gd name="connsiteY1" fmla="*/ 9702 h 4284831"/>
              <a:gd name="connsiteX2" fmla="*/ 9149876 w 9150032"/>
              <a:gd name="connsiteY2" fmla="*/ 89 h 4284831"/>
              <a:gd name="connsiteX3" fmla="*/ 9141983 w 9150032"/>
              <a:gd name="connsiteY3" fmla="*/ 3960138 h 4284831"/>
              <a:gd name="connsiteX4" fmla="*/ 1326965 w 9150032"/>
              <a:gd name="connsiteY4" fmla="*/ 3960599 h 4284831"/>
              <a:gd name="connsiteX5" fmla="*/ 1210742 w 9150032"/>
              <a:gd name="connsiteY5" fmla="*/ 4284831 h 4284831"/>
              <a:gd name="connsiteX6" fmla="*/ 2701 w 9150032"/>
              <a:gd name="connsiteY6" fmla="*/ 4279257 h 4284831"/>
              <a:gd name="connsiteX7" fmla="*/ 5876 w 9150032"/>
              <a:gd name="connsiteY7" fmla="*/ 718270 h 4284831"/>
              <a:gd name="connsiteX8" fmla="*/ 69 w 9150032"/>
              <a:gd name="connsiteY8" fmla="*/ 0 h 4284831"/>
              <a:gd name="connsiteX0" fmla="*/ 69 w 9150032"/>
              <a:gd name="connsiteY0" fmla="*/ 0 h 4279257"/>
              <a:gd name="connsiteX1" fmla="*/ 9149876 w 9150032"/>
              <a:gd name="connsiteY1" fmla="*/ 9702 h 4279257"/>
              <a:gd name="connsiteX2" fmla="*/ 9149876 w 9150032"/>
              <a:gd name="connsiteY2" fmla="*/ 89 h 4279257"/>
              <a:gd name="connsiteX3" fmla="*/ 9141983 w 9150032"/>
              <a:gd name="connsiteY3" fmla="*/ 3960138 h 4279257"/>
              <a:gd name="connsiteX4" fmla="*/ 1326965 w 9150032"/>
              <a:gd name="connsiteY4" fmla="*/ 3960599 h 4279257"/>
              <a:gd name="connsiteX5" fmla="*/ 1210742 w 9150032"/>
              <a:gd name="connsiteY5" fmla="*/ 4277583 h 4279257"/>
              <a:gd name="connsiteX6" fmla="*/ 2701 w 9150032"/>
              <a:gd name="connsiteY6" fmla="*/ 4279257 h 4279257"/>
              <a:gd name="connsiteX7" fmla="*/ 5876 w 9150032"/>
              <a:gd name="connsiteY7" fmla="*/ 718270 h 4279257"/>
              <a:gd name="connsiteX8" fmla="*/ 69 w 9150032"/>
              <a:gd name="connsiteY8" fmla="*/ 0 h 4279257"/>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2701 w 9150032"/>
              <a:gd name="connsiteY6" fmla="*/ 4279257 h 4282416"/>
              <a:gd name="connsiteX7" fmla="*/ 5876 w 9150032"/>
              <a:gd name="connsiteY7" fmla="*/ 718270 h 4282416"/>
              <a:gd name="connsiteX8" fmla="*/ 69 w 9150032"/>
              <a:gd name="connsiteY8" fmla="*/ 0 h 4282416"/>
              <a:gd name="connsiteX0" fmla="*/ 69 w 9150032"/>
              <a:gd name="connsiteY0" fmla="*/ 0 h 4284089"/>
              <a:gd name="connsiteX1" fmla="*/ 9149876 w 9150032"/>
              <a:gd name="connsiteY1" fmla="*/ 9702 h 4284089"/>
              <a:gd name="connsiteX2" fmla="*/ 9149876 w 9150032"/>
              <a:gd name="connsiteY2" fmla="*/ 89 h 4284089"/>
              <a:gd name="connsiteX3" fmla="*/ 9141983 w 9150032"/>
              <a:gd name="connsiteY3" fmla="*/ 3960138 h 4284089"/>
              <a:gd name="connsiteX4" fmla="*/ 1326965 w 9150032"/>
              <a:gd name="connsiteY4" fmla="*/ 3960599 h 4284089"/>
              <a:gd name="connsiteX5" fmla="*/ 1213116 w 9150032"/>
              <a:gd name="connsiteY5" fmla="*/ 4282416 h 4284089"/>
              <a:gd name="connsiteX6" fmla="*/ 2701 w 9150032"/>
              <a:gd name="connsiteY6" fmla="*/ 4284089 h 4284089"/>
              <a:gd name="connsiteX7" fmla="*/ 5876 w 9150032"/>
              <a:gd name="connsiteY7" fmla="*/ 718270 h 4284089"/>
              <a:gd name="connsiteX8" fmla="*/ 69 w 9150032"/>
              <a:gd name="connsiteY8" fmla="*/ 0 h 4284089"/>
              <a:gd name="connsiteX0" fmla="*/ 69 w 9150032"/>
              <a:gd name="connsiteY0" fmla="*/ 0 h 4282416"/>
              <a:gd name="connsiteX1" fmla="*/ 9149876 w 9150032"/>
              <a:gd name="connsiteY1" fmla="*/ 9702 h 4282416"/>
              <a:gd name="connsiteX2" fmla="*/ 9149876 w 9150032"/>
              <a:gd name="connsiteY2" fmla="*/ 89 h 4282416"/>
              <a:gd name="connsiteX3" fmla="*/ 9141983 w 9150032"/>
              <a:gd name="connsiteY3" fmla="*/ 3960138 h 4282416"/>
              <a:gd name="connsiteX4" fmla="*/ 1326965 w 9150032"/>
              <a:gd name="connsiteY4" fmla="*/ 3960599 h 4282416"/>
              <a:gd name="connsiteX5" fmla="*/ 1213116 w 9150032"/>
              <a:gd name="connsiteY5" fmla="*/ 4282416 h 4282416"/>
              <a:gd name="connsiteX6" fmla="*/ 5075 w 9150032"/>
              <a:gd name="connsiteY6" fmla="*/ 4281672 h 4282416"/>
              <a:gd name="connsiteX7" fmla="*/ 5876 w 9150032"/>
              <a:gd name="connsiteY7" fmla="*/ 718270 h 4282416"/>
              <a:gd name="connsiteX8" fmla="*/ 69 w 9150032"/>
              <a:gd name="connsiteY8" fmla="*/ 0 h 4282416"/>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5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31713 w 9150032"/>
              <a:gd name="connsiteY4" fmla="*/ 3960599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2219 w 9150032"/>
              <a:gd name="connsiteY4" fmla="*/ 3970263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9340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32"/>
              <a:gd name="connsiteY0" fmla="*/ 0 h 4281672"/>
              <a:gd name="connsiteX1" fmla="*/ 9149876 w 9150032"/>
              <a:gd name="connsiteY1" fmla="*/ 9702 h 4281672"/>
              <a:gd name="connsiteX2" fmla="*/ 9149876 w 9150032"/>
              <a:gd name="connsiteY2" fmla="*/ 89 h 4281672"/>
              <a:gd name="connsiteX3" fmla="*/ 9141983 w 9150032"/>
              <a:gd name="connsiteY3" fmla="*/ 3960138 h 4281672"/>
              <a:gd name="connsiteX4" fmla="*/ 1326967 w 9150032"/>
              <a:gd name="connsiteY4" fmla="*/ 3965430 h 4281672"/>
              <a:gd name="connsiteX5" fmla="*/ 1213117 w 9150032"/>
              <a:gd name="connsiteY5" fmla="*/ 4280000 h 4281672"/>
              <a:gd name="connsiteX6" fmla="*/ 5075 w 9150032"/>
              <a:gd name="connsiteY6" fmla="*/ 4281672 h 4281672"/>
              <a:gd name="connsiteX7" fmla="*/ 5876 w 9150032"/>
              <a:gd name="connsiteY7" fmla="*/ 718270 h 4281672"/>
              <a:gd name="connsiteX8" fmla="*/ 69 w 9150032"/>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26967 w 9150006"/>
              <a:gd name="connsiteY4" fmla="*/ 3965430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31714 w 9150006"/>
              <a:gd name="connsiteY4" fmla="*/ 3963015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13117 w 9150006"/>
              <a:gd name="connsiteY5" fmla="*/ 4280000 h 4281672"/>
              <a:gd name="connsiteX6" fmla="*/ 5075 w 9150006"/>
              <a:gd name="connsiteY6" fmla="*/ 4281672 h 4281672"/>
              <a:gd name="connsiteX7" fmla="*/ 5876 w 9150006"/>
              <a:gd name="connsiteY7" fmla="*/ 718270 h 4281672"/>
              <a:gd name="connsiteX8" fmla="*/ 69 w 9150006"/>
              <a:gd name="connsiteY8"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3866 w 9150006"/>
              <a:gd name="connsiteY5" fmla="*/ 4009885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05053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13117 w 9150006"/>
              <a:gd name="connsiteY6" fmla="*/ 4280000 h 4281672"/>
              <a:gd name="connsiteX7" fmla="*/ 5075 w 9150006"/>
              <a:gd name="connsiteY7" fmla="*/ 4281672 h 4281672"/>
              <a:gd name="connsiteX8" fmla="*/ 5876 w 9150006"/>
              <a:gd name="connsiteY8" fmla="*/ 718270 h 4281672"/>
              <a:gd name="connsiteX9" fmla="*/ 69 w 9150006"/>
              <a:gd name="connsiteY9"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6239 w 9150006"/>
              <a:gd name="connsiteY5" fmla="*/ 4014718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17134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6 w 9150006"/>
              <a:gd name="connsiteY5" fmla="*/ 4007470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10420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6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5733 w 9150006"/>
              <a:gd name="connsiteY5" fmla="*/ 4005054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3360 w 9150006"/>
              <a:gd name="connsiteY5" fmla="*/ 4002638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70987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69 w 9150006"/>
              <a:gd name="connsiteY0" fmla="*/ 0 h 4281672"/>
              <a:gd name="connsiteX1" fmla="*/ 9149876 w 9150006"/>
              <a:gd name="connsiteY1" fmla="*/ 9702 h 4281672"/>
              <a:gd name="connsiteX2" fmla="*/ 9149876 w 9150006"/>
              <a:gd name="connsiteY2" fmla="*/ 89 h 4281672"/>
              <a:gd name="connsiteX3" fmla="*/ 9139610 w 9150006"/>
              <a:gd name="connsiteY3" fmla="*/ 3967387 h 4281672"/>
              <a:gd name="connsiteX4" fmla="*/ 1343580 w 9150006"/>
              <a:gd name="connsiteY4" fmla="*/ 3963016 h 4281672"/>
              <a:gd name="connsiteX5" fmla="*/ 1268613 w 9150006"/>
              <a:gd name="connsiteY5" fmla="*/ 4009885 h 4281672"/>
              <a:gd name="connsiteX6" fmla="*/ 1261493 w 9150006"/>
              <a:gd name="connsiteY6" fmla="*/ 4220084 h 4281672"/>
              <a:gd name="connsiteX7" fmla="*/ 1213117 w 9150006"/>
              <a:gd name="connsiteY7" fmla="*/ 4280000 h 4281672"/>
              <a:gd name="connsiteX8" fmla="*/ 5075 w 9150006"/>
              <a:gd name="connsiteY8" fmla="*/ 4281672 h 4281672"/>
              <a:gd name="connsiteX9" fmla="*/ 5876 w 9150006"/>
              <a:gd name="connsiteY9" fmla="*/ 718270 h 4281672"/>
              <a:gd name="connsiteX10" fmla="*/ 69 w 9150006"/>
              <a:gd name="connsiteY10" fmla="*/ 0 h 4281672"/>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213854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80000"/>
              <a:gd name="connsiteX1" fmla="*/ 9150613 w 9152201"/>
              <a:gd name="connsiteY1" fmla="*/ 9702 h 4280000"/>
              <a:gd name="connsiteX2" fmla="*/ 9150613 w 9152201"/>
              <a:gd name="connsiteY2" fmla="*/ 89 h 4280000"/>
              <a:gd name="connsiteX3" fmla="*/ 9140347 w 9152201"/>
              <a:gd name="connsiteY3" fmla="*/ 3967387 h 4280000"/>
              <a:gd name="connsiteX4" fmla="*/ 1344317 w 9152201"/>
              <a:gd name="connsiteY4" fmla="*/ 3963016 h 4280000"/>
              <a:gd name="connsiteX5" fmla="*/ 1269350 w 9152201"/>
              <a:gd name="connsiteY5" fmla="*/ 4009885 h 4280000"/>
              <a:gd name="connsiteX6" fmla="*/ 1262230 w 9152201"/>
              <a:gd name="connsiteY6" fmla="*/ 4220084 h 4280000"/>
              <a:gd name="connsiteX7" fmla="*/ 1196100 w 9152201"/>
              <a:gd name="connsiteY7" fmla="*/ 4280000 h 4280000"/>
              <a:gd name="connsiteX8" fmla="*/ 4376 w 9152201"/>
              <a:gd name="connsiteY8" fmla="*/ 4265541 h 4280000"/>
              <a:gd name="connsiteX9" fmla="*/ 6613 w 9152201"/>
              <a:gd name="connsiteY9" fmla="*/ 718270 h 4280000"/>
              <a:gd name="connsiteX10" fmla="*/ 806 w 9152201"/>
              <a:gd name="connsiteY10" fmla="*/ 0 h 4280000"/>
              <a:gd name="connsiteX0" fmla="*/ 806 w 9152201"/>
              <a:gd name="connsiteY0" fmla="*/ 0 h 4265541"/>
              <a:gd name="connsiteX1" fmla="*/ 9150613 w 9152201"/>
              <a:gd name="connsiteY1" fmla="*/ 9702 h 4265541"/>
              <a:gd name="connsiteX2" fmla="*/ 9150613 w 9152201"/>
              <a:gd name="connsiteY2" fmla="*/ 89 h 4265541"/>
              <a:gd name="connsiteX3" fmla="*/ 9140347 w 9152201"/>
              <a:gd name="connsiteY3" fmla="*/ 3967387 h 4265541"/>
              <a:gd name="connsiteX4" fmla="*/ 1344317 w 9152201"/>
              <a:gd name="connsiteY4" fmla="*/ 3963016 h 4265541"/>
              <a:gd name="connsiteX5" fmla="*/ 1269350 w 9152201"/>
              <a:gd name="connsiteY5" fmla="*/ 4009885 h 4265541"/>
              <a:gd name="connsiteX6" fmla="*/ 1262230 w 9152201"/>
              <a:gd name="connsiteY6" fmla="*/ 4220084 h 4265541"/>
              <a:gd name="connsiteX7" fmla="*/ 1196100 w 9152201"/>
              <a:gd name="connsiteY7" fmla="*/ 4258492 h 4265541"/>
              <a:gd name="connsiteX8" fmla="*/ 4376 w 9152201"/>
              <a:gd name="connsiteY8" fmla="*/ 4265541 h 4265541"/>
              <a:gd name="connsiteX9" fmla="*/ 6613 w 9152201"/>
              <a:gd name="connsiteY9" fmla="*/ 718270 h 4265541"/>
              <a:gd name="connsiteX10" fmla="*/ 806 w 9152201"/>
              <a:gd name="connsiteY10" fmla="*/ 0 h 4265541"/>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75580"/>
              <a:gd name="connsiteX1" fmla="*/ 9150613 w 9152201"/>
              <a:gd name="connsiteY1" fmla="*/ 9702 h 4275580"/>
              <a:gd name="connsiteX2" fmla="*/ 9150613 w 9152201"/>
              <a:gd name="connsiteY2" fmla="*/ 89 h 4275580"/>
              <a:gd name="connsiteX3" fmla="*/ 9140347 w 9152201"/>
              <a:gd name="connsiteY3" fmla="*/ 3967387 h 4275580"/>
              <a:gd name="connsiteX4" fmla="*/ 1344317 w 9152201"/>
              <a:gd name="connsiteY4" fmla="*/ 3963016 h 4275580"/>
              <a:gd name="connsiteX5" fmla="*/ 1269350 w 9152201"/>
              <a:gd name="connsiteY5" fmla="*/ 4009885 h 4275580"/>
              <a:gd name="connsiteX6" fmla="*/ 1262230 w 9152201"/>
              <a:gd name="connsiteY6" fmla="*/ 4220084 h 4275580"/>
              <a:gd name="connsiteX7" fmla="*/ 1173736 w 9152201"/>
              <a:gd name="connsiteY7" fmla="*/ 4268653 h 4275580"/>
              <a:gd name="connsiteX8" fmla="*/ 4376 w 9152201"/>
              <a:gd name="connsiteY8" fmla="*/ 4265541 h 4275580"/>
              <a:gd name="connsiteX9" fmla="*/ 6613 w 9152201"/>
              <a:gd name="connsiteY9" fmla="*/ 718270 h 4275580"/>
              <a:gd name="connsiteX10" fmla="*/ 806 w 9152201"/>
              <a:gd name="connsiteY10" fmla="*/ 0 h 4275580"/>
              <a:gd name="connsiteX0" fmla="*/ 806 w 9152201"/>
              <a:gd name="connsiteY0" fmla="*/ 0 h 4268653"/>
              <a:gd name="connsiteX1" fmla="*/ 9150613 w 9152201"/>
              <a:gd name="connsiteY1" fmla="*/ 9702 h 4268653"/>
              <a:gd name="connsiteX2" fmla="*/ 9150613 w 9152201"/>
              <a:gd name="connsiteY2" fmla="*/ 89 h 4268653"/>
              <a:gd name="connsiteX3" fmla="*/ 9140347 w 9152201"/>
              <a:gd name="connsiteY3" fmla="*/ 3967387 h 4268653"/>
              <a:gd name="connsiteX4" fmla="*/ 1344317 w 9152201"/>
              <a:gd name="connsiteY4" fmla="*/ 3963016 h 4268653"/>
              <a:gd name="connsiteX5" fmla="*/ 1269350 w 9152201"/>
              <a:gd name="connsiteY5" fmla="*/ 4009885 h 4268653"/>
              <a:gd name="connsiteX6" fmla="*/ 1262230 w 9152201"/>
              <a:gd name="connsiteY6" fmla="*/ 4220084 h 4268653"/>
              <a:gd name="connsiteX7" fmla="*/ 1173736 w 9152201"/>
              <a:gd name="connsiteY7" fmla="*/ 4268653 h 4268653"/>
              <a:gd name="connsiteX8" fmla="*/ 4376 w 9152201"/>
              <a:gd name="connsiteY8" fmla="*/ 4265541 h 4268653"/>
              <a:gd name="connsiteX9" fmla="*/ 6613 w 9152201"/>
              <a:gd name="connsiteY9" fmla="*/ 718270 h 4268653"/>
              <a:gd name="connsiteX10" fmla="*/ 806 w 9152201"/>
              <a:gd name="connsiteY10" fmla="*/ 0 h 4268653"/>
              <a:gd name="connsiteX0" fmla="*/ 806 w 9152201"/>
              <a:gd name="connsiteY0" fmla="*/ 0 h 4290821"/>
              <a:gd name="connsiteX1" fmla="*/ 9150613 w 9152201"/>
              <a:gd name="connsiteY1" fmla="*/ 9702 h 4290821"/>
              <a:gd name="connsiteX2" fmla="*/ 9150613 w 9152201"/>
              <a:gd name="connsiteY2" fmla="*/ 89 h 4290821"/>
              <a:gd name="connsiteX3" fmla="*/ 9140347 w 9152201"/>
              <a:gd name="connsiteY3" fmla="*/ 3967387 h 4290821"/>
              <a:gd name="connsiteX4" fmla="*/ 1344317 w 9152201"/>
              <a:gd name="connsiteY4" fmla="*/ 3963016 h 4290821"/>
              <a:gd name="connsiteX5" fmla="*/ 1269350 w 9152201"/>
              <a:gd name="connsiteY5" fmla="*/ 4009885 h 4290821"/>
              <a:gd name="connsiteX6" fmla="*/ 1262230 w 9152201"/>
              <a:gd name="connsiteY6" fmla="*/ 4220084 h 4290821"/>
              <a:gd name="connsiteX7" fmla="*/ 1173736 w 9152201"/>
              <a:gd name="connsiteY7" fmla="*/ 4268653 h 4290821"/>
              <a:gd name="connsiteX8" fmla="*/ 4376 w 9152201"/>
              <a:gd name="connsiteY8" fmla="*/ 4265541 h 4290821"/>
              <a:gd name="connsiteX9" fmla="*/ 6613 w 9152201"/>
              <a:gd name="connsiteY9" fmla="*/ 718270 h 4290821"/>
              <a:gd name="connsiteX10" fmla="*/ 806 w 9152201"/>
              <a:gd name="connsiteY10" fmla="*/ 0 h 4290821"/>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4376 w 9152201"/>
              <a:gd name="connsiteY8" fmla="*/ 4265541 h 4270324"/>
              <a:gd name="connsiteX9" fmla="*/ 6613 w 9152201"/>
              <a:gd name="connsiteY9" fmla="*/ 718270 h 4270324"/>
              <a:gd name="connsiteX10" fmla="*/ 806 w 9152201"/>
              <a:gd name="connsiteY10" fmla="*/ 0 h 4270324"/>
              <a:gd name="connsiteX0" fmla="*/ 806 w 9152201"/>
              <a:gd name="connsiteY0" fmla="*/ 0 h 4275702"/>
              <a:gd name="connsiteX1" fmla="*/ 9150613 w 9152201"/>
              <a:gd name="connsiteY1" fmla="*/ 9702 h 4275702"/>
              <a:gd name="connsiteX2" fmla="*/ 9150613 w 9152201"/>
              <a:gd name="connsiteY2" fmla="*/ 89 h 4275702"/>
              <a:gd name="connsiteX3" fmla="*/ 9140347 w 9152201"/>
              <a:gd name="connsiteY3" fmla="*/ 3967387 h 4275702"/>
              <a:gd name="connsiteX4" fmla="*/ 1344317 w 9152201"/>
              <a:gd name="connsiteY4" fmla="*/ 3963016 h 4275702"/>
              <a:gd name="connsiteX5" fmla="*/ 1269350 w 9152201"/>
              <a:gd name="connsiteY5" fmla="*/ 4009885 h 4275702"/>
              <a:gd name="connsiteX6" fmla="*/ 1262230 w 9152201"/>
              <a:gd name="connsiteY6" fmla="*/ 4220084 h 4275702"/>
              <a:gd name="connsiteX7" fmla="*/ 1173736 w 9152201"/>
              <a:gd name="connsiteY7" fmla="*/ 4268653 h 4275702"/>
              <a:gd name="connsiteX8" fmla="*/ 0 w 9152201"/>
              <a:gd name="connsiteY8" fmla="*/ 4275702 h 4275702"/>
              <a:gd name="connsiteX9" fmla="*/ 6613 w 9152201"/>
              <a:gd name="connsiteY9" fmla="*/ 718270 h 4275702"/>
              <a:gd name="connsiteX10" fmla="*/ 806 w 9152201"/>
              <a:gd name="connsiteY10" fmla="*/ 0 h 4275702"/>
              <a:gd name="connsiteX0" fmla="*/ 806 w 9152201"/>
              <a:gd name="connsiteY0" fmla="*/ 0 h 4270324"/>
              <a:gd name="connsiteX1" fmla="*/ 9150613 w 9152201"/>
              <a:gd name="connsiteY1" fmla="*/ 9702 h 4270324"/>
              <a:gd name="connsiteX2" fmla="*/ 9150613 w 9152201"/>
              <a:gd name="connsiteY2" fmla="*/ 89 h 4270324"/>
              <a:gd name="connsiteX3" fmla="*/ 9140347 w 9152201"/>
              <a:gd name="connsiteY3" fmla="*/ 3967387 h 4270324"/>
              <a:gd name="connsiteX4" fmla="*/ 1344317 w 9152201"/>
              <a:gd name="connsiteY4" fmla="*/ 3963016 h 4270324"/>
              <a:gd name="connsiteX5" fmla="*/ 1269350 w 9152201"/>
              <a:gd name="connsiteY5" fmla="*/ 4009885 h 4270324"/>
              <a:gd name="connsiteX6" fmla="*/ 1262230 w 9152201"/>
              <a:gd name="connsiteY6" fmla="*/ 4220084 h 4270324"/>
              <a:gd name="connsiteX7" fmla="*/ 1173736 w 9152201"/>
              <a:gd name="connsiteY7" fmla="*/ 4268653 h 4270324"/>
              <a:gd name="connsiteX8" fmla="*/ 0 w 9152201"/>
              <a:gd name="connsiteY8" fmla="*/ 4265542 h 4270324"/>
              <a:gd name="connsiteX9" fmla="*/ 6613 w 9152201"/>
              <a:gd name="connsiteY9" fmla="*/ 718270 h 4270324"/>
              <a:gd name="connsiteX10" fmla="*/ 806 w 9152201"/>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45123 w 9153007"/>
              <a:gd name="connsiteY4" fmla="*/ 396301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39531 w 9153007"/>
              <a:gd name="connsiteY4" fmla="*/ 3968097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41153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74881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1134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53007"/>
              <a:gd name="connsiteY0" fmla="*/ 0 h 4270324"/>
              <a:gd name="connsiteX1" fmla="*/ 9151419 w 9153007"/>
              <a:gd name="connsiteY1" fmla="*/ 9702 h 4270324"/>
              <a:gd name="connsiteX2" fmla="*/ 9151419 w 9153007"/>
              <a:gd name="connsiteY2" fmla="*/ 89 h 4270324"/>
              <a:gd name="connsiteX3" fmla="*/ 9114309 w 9153007"/>
              <a:gd name="connsiteY3" fmla="*/ 3967387 h 4270324"/>
              <a:gd name="connsiteX4" fmla="*/ 1352489 w 9153007"/>
              <a:gd name="connsiteY4" fmla="*/ 3975946 h 4270324"/>
              <a:gd name="connsiteX5" fmla="*/ 1270156 w 9153007"/>
              <a:gd name="connsiteY5" fmla="*/ 4009885 h 4270324"/>
              <a:gd name="connsiteX6" fmla="*/ 1263036 w 9153007"/>
              <a:gd name="connsiteY6" fmla="*/ 4220084 h 4270324"/>
              <a:gd name="connsiteX7" fmla="*/ 1174542 w 9153007"/>
              <a:gd name="connsiteY7" fmla="*/ 4268653 h 4270324"/>
              <a:gd name="connsiteX8" fmla="*/ 806 w 9153007"/>
              <a:gd name="connsiteY8" fmla="*/ 4265542 h 4270324"/>
              <a:gd name="connsiteX9" fmla="*/ 7419 w 9153007"/>
              <a:gd name="connsiteY9" fmla="*/ 718270 h 4270324"/>
              <a:gd name="connsiteX10" fmla="*/ 806 w 9153007"/>
              <a:gd name="connsiteY10" fmla="*/ 0 h 4270324"/>
              <a:gd name="connsiteX0" fmla="*/ 806 w 9167917"/>
              <a:gd name="connsiteY0" fmla="*/ 0 h 4270324"/>
              <a:gd name="connsiteX1" fmla="*/ 9151419 w 9167917"/>
              <a:gd name="connsiteY1" fmla="*/ 9702 h 4270324"/>
              <a:gd name="connsiteX2" fmla="*/ 9151419 w 9167917"/>
              <a:gd name="connsiteY2" fmla="*/ 89 h 4270324"/>
              <a:gd name="connsiteX3" fmla="*/ 9167917 w 9167917"/>
              <a:gd name="connsiteY3" fmla="*/ 3974881 h 4270324"/>
              <a:gd name="connsiteX4" fmla="*/ 1352489 w 9167917"/>
              <a:gd name="connsiteY4" fmla="*/ 3975946 h 4270324"/>
              <a:gd name="connsiteX5" fmla="*/ 1270156 w 9167917"/>
              <a:gd name="connsiteY5" fmla="*/ 4009885 h 4270324"/>
              <a:gd name="connsiteX6" fmla="*/ 1263036 w 9167917"/>
              <a:gd name="connsiteY6" fmla="*/ 4220084 h 4270324"/>
              <a:gd name="connsiteX7" fmla="*/ 1174542 w 9167917"/>
              <a:gd name="connsiteY7" fmla="*/ 4268653 h 4270324"/>
              <a:gd name="connsiteX8" fmla="*/ 806 w 9167917"/>
              <a:gd name="connsiteY8" fmla="*/ 4265542 h 4270324"/>
              <a:gd name="connsiteX9" fmla="*/ 7419 w 9167917"/>
              <a:gd name="connsiteY9" fmla="*/ 718270 h 4270324"/>
              <a:gd name="connsiteX10" fmla="*/ 806 w 9167917"/>
              <a:gd name="connsiteY10" fmla="*/ 0 h 4270324"/>
              <a:gd name="connsiteX0" fmla="*/ 806 w 9167917"/>
              <a:gd name="connsiteY0" fmla="*/ 0 h 4276230"/>
              <a:gd name="connsiteX1" fmla="*/ 9151419 w 9167917"/>
              <a:gd name="connsiteY1" fmla="*/ 9702 h 4276230"/>
              <a:gd name="connsiteX2" fmla="*/ 9151419 w 9167917"/>
              <a:gd name="connsiteY2" fmla="*/ 89 h 4276230"/>
              <a:gd name="connsiteX3" fmla="*/ 9167917 w 9167917"/>
              <a:gd name="connsiteY3" fmla="*/ 3974881 h 4276230"/>
              <a:gd name="connsiteX4" fmla="*/ 1352489 w 9167917"/>
              <a:gd name="connsiteY4" fmla="*/ 3975946 h 4276230"/>
              <a:gd name="connsiteX5" fmla="*/ 1270156 w 9167917"/>
              <a:gd name="connsiteY5" fmla="*/ 4009885 h 4276230"/>
              <a:gd name="connsiteX6" fmla="*/ 1263036 w 9167917"/>
              <a:gd name="connsiteY6" fmla="*/ 4220084 h 4276230"/>
              <a:gd name="connsiteX7" fmla="*/ 1174542 w 9167917"/>
              <a:gd name="connsiteY7" fmla="*/ 4268653 h 4276230"/>
              <a:gd name="connsiteX8" fmla="*/ 806 w 9167917"/>
              <a:gd name="connsiteY8" fmla="*/ 4265543 h 4276230"/>
              <a:gd name="connsiteX9" fmla="*/ 7419 w 9167917"/>
              <a:gd name="connsiteY9" fmla="*/ 718270 h 4276230"/>
              <a:gd name="connsiteX10" fmla="*/ 806 w 9167917"/>
              <a:gd name="connsiteY10" fmla="*/ 0 h 4276230"/>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6 w 9167917"/>
              <a:gd name="connsiteY8" fmla="*/ 4250555 h 4268653"/>
              <a:gd name="connsiteX9" fmla="*/ 7419 w 9167917"/>
              <a:gd name="connsiteY9" fmla="*/ 718270 h 4268653"/>
              <a:gd name="connsiteX10" fmla="*/ 806 w 9167917"/>
              <a:gd name="connsiteY10" fmla="*/ 0 h 4268653"/>
              <a:gd name="connsiteX0" fmla="*/ 90722 w 9257833"/>
              <a:gd name="connsiteY0" fmla="*/ 0 h 4268653"/>
              <a:gd name="connsiteX1" fmla="*/ 9241335 w 9257833"/>
              <a:gd name="connsiteY1" fmla="*/ 9702 h 4268653"/>
              <a:gd name="connsiteX2" fmla="*/ 9241335 w 9257833"/>
              <a:gd name="connsiteY2" fmla="*/ 89 h 4268653"/>
              <a:gd name="connsiteX3" fmla="*/ 9257833 w 9257833"/>
              <a:gd name="connsiteY3" fmla="*/ 3974881 h 4268653"/>
              <a:gd name="connsiteX4" fmla="*/ 1442405 w 9257833"/>
              <a:gd name="connsiteY4" fmla="*/ 3975946 h 4268653"/>
              <a:gd name="connsiteX5" fmla="*/ 1360072 w 9257833"/>
              <a:gd name="connsiteY5" fmla="*/ 4009885 h 4268653"/>
              <a:gd name="connsiteX6" fmla="*/ 1352952 w 9257833"/>
              <a:gd name="connsiteY6" fmla="*/ 4220084 h 4268653"/>
              <a:gd name="connsiteX7" fmla="*/ 1264458 w 9257833"/>
              <a:gd name="connsiteY7" fmla="*/ 4268653 h 4268653"/>
              <a:gd name="connsiteX8" fmla="*/ 0 w 9257833"/>
              <a:gd name="connsiteY8" fmla="*/ 4246809 h 4268653"/>
              <a:gd name="connsiteX9" fmla="*/ 97335 w 9257833"/>
              <a:gd name="connsiteY9" fmla="*/ 718270 h 4268653"/>
              <a:gd name="connsiteX10" fmla="*/ 90722 w 9257833"/>
              <a:gd name="connsiteY10" fmla="*/ 0 h 4268653"/>
              <a:gd name="connsiteX0" fmla="*/ 806 w 9167917"/>
              <a:gd name="connsiteY0" fmla="*/ 0 h 4268653"/>
              <a:gd name="connsiteX1" fmla="*/ 9151419 w 9167917"/>
              <a:gd name="connsiteY1" fmla="*/ 9702 h 4268653"/>
              <a:gd name="connsiteX2" fmla="*/ 9151419 w 9167917"/>
              <a:gd name="connsiteY2" fmla="*/ 89 h 4268653"/>
              <a:gd name="connsiteX3" fmla="*/ 9167917 w 9167917"/>
              <a:gd name="connsiteY3" fmla="*/ 3974881 h 4268653"/>
              <a:gd name="connsiteX4" fmla="*/ 1352489 w 9167917"/>
              <a:gd name="connsiteY4" fmla="*/ 3975946 h 4268653"/>
              <a:gd name="connsiteX5" fmla="*/ 1270156 w 9167917"/>
              <a:gd name="connsiteY5" fmla="*/ 4009885 h 4268653"/>
              <a:gd name="connsiteX6" fmla="*/ 1263036 w 9167917"/>
              <a:gd name="connsiteY6" fmla="*/ 4220084 h 4268653"/>
              <a:gd name="connsiteX7" fmla="*/ 1174542 w 9167917"/>
              <a:gd name="connsiteY7" fmla="*/ 4268653 h 4268653"/>
              <a:gd name="connsiteX8" fmla="*/ 807 w 9167917"/>
              <a:gd name="connsiteY8" fmla="*/ 4261796 h 4268653"/>
              <a:gd name="connsiteX9" fmla="*/ 7419 w 9167917"/>
              <a:gd name="connsiteY9" fmla="*/ 718270 h 4268653"/>
              <a:gd name="connsiteX10" fmla="*/ 806 w 9167917"/>
              <a:gd name="connsiteY10" fmla="*/ 0 h 4268653"/>
              <a:gd name="connsiteX0" fmla="*/ 70102 w 9237213"/>
              <a:gd name="connsiteY0" fmla="*/ 0 h 4273036"/>
              <a:gd name="connsiteX1" fmla="*/ 9220715 w 9237213"/>
              <a:gd name="connsiteY1" fmla="*/ 9702 h 4273036"/>
              <a:gd name="connsiteX2" fmla="*/ 9220715 w 9237213"/>
              <a:gd name="connsiteY2" fmla="*/ 89 h 4273036"/>
              <a:gd name="connsiteX3" fmla="*/ 9237213 w 9237213"/>
              <a:gd name="connsiteY3" fmla="*/ 3974881 h 4273036"/>
              <a:gd name="connsiteX4" fmla="*/ 1421785 w 9237213"/>
              <a:gd name="connsiteY4" fmla="*/ 3975946 h 4273036"/>
              <a:gd name="connsiteX5" fmla="*/ 1339452 w 9237213"/>
              <a:gd name="connsiteY5" fmla="*/ 4009885 h 4273036"/>
              <a:gd name="connsiteX6" fmla="*/ 1332332 w 9237213"/>
              <a:gd name="connsiteY6" fmla="*/ 4220084 h 4273036"/>
              <a:gd name="connsiteX7" fmla="*/ 1243838 w 9237213"/>
              <a:gd name="connsiteY7" fmla="*/ 4268653 h 4273036"/>
              <a:gd name="connsiteX8" fmla="*/ 0 w 9237213"/>
              <a:gd name="connsiteY8" fmla="*/ 4273036 h 4273036"/>
              <a:gd name="connsiteX9" fmla="*/ 76715 w 9237213"/>
              <a:gd name="connsiteY9" fmla="*/ 718270 h 4273036"/>
              <a:gd name="connsiteX10" fmla="*/ 70102 w 9237213"/>
              <a:gd name="connsiteY10" fmla="*/ 0 h 4273036"/>
              <a:gd name="connsiteX0" fmla="*/ 53607 w 9220718"/>
              <a:gd name="connsiteY0" fmla="*/ 0 h 4268653"/>
              <a:gd name="connsiteX1" fmla="*/ 9204220 w 9220718"/>
              <a:gd name="connsiteY1" fmla="*/ 9702 h 4268653"/>
              <a:gd name="connsiteX2" fmla="*/ 9204220 w 9220718"/>
              <a:gd name="connsiteY2" fmla="*/ 89 h 4268653"/>
              <a:gd name="connsiteX3" fmla="*/ 9220718 w 9220718"/>
              <a:gd name="connsiteY3" fmla="*/ 3974881 h 4268653"/>
              <a:gd name="connsiteX4" fmla="*/ 1405290 w 9220718"/>
              <a:gd name="connsiteY4" fmla="*/ 3975946 h 4268653"/>
              <a:gd name="connsiteX5" fmla="*/ 1322957 w 9220718"/>
              <a:gd name="connsiteY5" fmla="*/ 4009885 h 4268653"/>
              <a:gd name="connsiteX6" fmla="*/ 1315837 w 9220718"/>
              <a:gd name="connsiteY6" fmla="*/ 4220084 h 4268653"/>
              <a:gd name="connsiteX7" fmla="*/ 1227343 w 9220718"/>
              <a:gd name="connsiteY7" fmla="*/ 4268653 h 4268653"/>
              <a:gd name="connsiteX8" fmla="*/ 0 w 9220718"/>
              <a:gd name="connsiteY8" fmla="*/ 4265542 h 4268653"/>
              <a:gd name="connsiteX9" fmla="*/ 60220 w 9220718"/>
              <a:gd name="connsiteY9" fmla="*/ 718270 h 4268653"/>
              <a:gd name="connsiteX10" fmla="*/ 53607 w 9220718"/>
              <a:gd name="connsiteY10" fmla="*/ 0 h 4268653"/>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27343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06724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17785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7 w 9220718"/>
              <a:gd name="connsiteY0" fmla="*/ 0 h 4271069"/>
              <a:gd name="connsiteX1" fmla="*/ 9204220 w 9220718"/>
              <a:gd name="connsiteY1" fmla="*/ 9702 h 4271069"/>
              <a:gd name="connsiteX2" fmla="*/ 9204220 w 9220718"/>
              <a:gd name="connsiteY2" fmla="*/ 89 h 4271069"/>
              <a:gd name="connsiteX3" fmla="*/ 9220718 w 9220718"/>
              <a:gd name="connsiteY3" fmla="*/ 3974881 h 4271069"/>
              <a:gd name="connsiteX4" fmla="*/ 1405290 w 9220718"/>
              <a:gd name="connsiteY4" fmla="*/ 3975946 h 4271069"/>
              <a:gd name="connsiteX5" fmla="*/ 1322957 w 9220718"/>
              <a:gd name="connsiteY5" fmla="*/ 4009885 h 4271069"/>
              <a:gd name="connsiteX6" fmla="*/ 1315837 w 9220718"/>
              <a:gd name="connsiteY6" fmla="*/ 4220084 h 4271069"/>
              <a:gd name="connsiteX7" fmla="*/ 1210847 w 9220718"/>
              <a:gd name="connsiteY7" fmla="*/ 4268653 h 4271069"/>
              <a:gd name="connsiteX8" fmla="*/ 0 w 9220718"/>
              <a:gd name="connsiteY8" fmla="*/ 4265542 h 4271069"/>
              <a:gd name="connsiteX9" fmla="*/ 60220 w 9220718"/>
              <a:gd name="connsiteY9" fmla="*/ 718270 h 4271069"/>
              <a:gd name="connsiteX10" fmla="*/ 53607 w 9220718"/>
              <a:gd name="connsiteY10" fmla="*/ 0 h 4271069"/>
              <a:gd name="connsiteX0" fmla="*/ 53608 w 9220718"/>
              <a:gd name="connsiteY0" fmla="*/ 0 h 4271068"/>
              <a:gd name="connsiteX1" fmla="*/ 9204220 w 9220718"/>
              <a:gd name="connsiteY1" fmla="*/ 9701 h 4271068"/>
              <a:gd name="connsiteX2" fmla="*/ 9204220 w 9220718"/>
              <a:gd name="connsiteY2" fmla="*/ 88 h 4271068"/>
              <a:gd name="connsiteX3" fmla="*/ 9220718 w 9220718"/>
              <a:gd name="connsiteY3" fmla="*/ 3974880 h 4271068"/>
              <a:gd name="connsiteX4" fmla="*/ 1405290 w 9220718"/>
              <a:gd name="connsiteY4" fmla="*/ 3975945 h 4271068"/>
              <a:gd name="connsiteX5" fmla="*/ 1322957 w 9220718"/>
              <a:gd name="connsiteY5" fmla="*/ 4009884 h 4271068"/>
              <a:gd name="connsiteX6" fmla="*/ 1315837 w 9220718"/>
              <a:gd name="connsiteY6" fmla="*/ 4220083 h 4271068"/>
              <a:gd name="connsiteX7" fmla="*/ 1210847 w 9220718"/>
              <a:gd name="connsiteY7" fmla="*/ 4268652 h 4271068"/>
              <a:gd name="connsiteX8" fmla="*/ 0 w 9220718"/>
              <a:gd name="connsiteY8" fmla="*/ 4265541 h 4271068"/>
              <a:gd name="connsiteX9" fmla="*/ 60220 w 9220718"/>
              <a:gd name="connsiteY9" fmla="*/ 718269 h 4271068"/>
              <a:gd name="connsiteX10" fmla="*/ 53608 w 9220718"/>
              <a:gd name="connsiteY10" fmla="*/ 0 h 4271068"/>
              <a:gd name="connsiteX0" fmla="*/ 92467 w 9259577"/>
              <a:gd name="connsiteY0" fmla="*/ 0 h 4271068"/>
              <a:gd name="connsiteX1" fmla="*/ 9243079 w 9259577"/>
              <a:gd name="connsiteY1" fmla="*/ 9701 h 4271068"/>
              <a:gd name="connsiteX2" fmla="*/ 9243079 w 9259577"/>
              <a:gd name="connsiteY2" fmla="*/ 88 h 4271068"/>
              <a:gd name="connsiteX3" fmla="*/ 9259577 w 9259577"/>
              <a:gd name="connsiteY3" fmla="*/ 3974880 h 4271068"/>
              <a:gd name="connsiteX4" fmla="*/ 1444149 w 9259577"/>
              <a:gd name="connsiteY4" fmla="*/ 3975945 h 4271068"/>
              <a:gd name="connsiteX5" fmla="*/ 1361816 w 9259577"/>
              <a:gd name="connsiteY5" fmla="*/ 4009884 h 4271068"/>
              <a:gd name="connsiteX6" fmla="*/ 1354696 w 9259577"/>
              <a:gd name="connsiteY6" fmla="*/ 4220083 h 4271068"/>
              <a:gd name="connsiteX7" fmla="*/ 1249706 w 9259577"/>
              <a:gd name="connsiteY7" fmla="*/ 4268652 h 4271068"/>
              <a:gd name="connsiteX8" fmla="*/ 38859 w 9259577"/>
              <a:gd name="connsiteY8" fmla="*/ 4265541 h 4271068"/>
              <a:gd name="connsiteX9" fmla="*/ 4233 w 9259577"/>
              <a:gd name="connsiteY9" fmla="*/ 718269 h 4271068"/>
              <a:gd name="connsiteX10" fmla="*/ 92467 w 9259577"/>
              <a:gd name="connsiteY10"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1534037 w 10701147"/>
              <a:gd name="connsiteY0" fmla="*/ 0 h 4271068"/>
              <a:gd name="connsiteX1" fmla="*/ 10684649 w 10701147"/>
              <a:gd name="connsiteY1" fmla="*/ 9701 h 4271068"/>
              <a:gd name="connsiteX2" fmla="*/ 10684649 w 10701147"/>
              <a:gd name="connsiteY2" fmla="*/ 88 h 4271068"/>
              <a:gd name="connsiteX3" fmla="*/ 10701147 w 10701147"/>
              <a:gd name="connsiteY3" fmla="*/ 3974880 h 4271068"/>
              <a:gd name="connsiteX4" fmla="*/ 2885719 w 10701147"/>
              <a:gd name="connsiteY4" fmla="*/ 3975945 h 4271068"/>
              <a:gd name="connsiteX5" fmla="*/ 2803386 w 10701147"/>
              <a:gd name="connsiteY5" fmla="*/ 4009884 h 4271068"/>
              <a:gd name="connsiteX6" fmla="*/ 2796266 w 10701147"/>
              <a:gd name="connsiteY6" fmla="*/ 4220083 h 4271068"/>
              <a:gd name="connsiteX7" fmla="*/ 2691276 w 10701147"/>
              <a:gd name="connsiteY7" fmla="*/ 4268652 h 4271068"/>
              <a:gd name="connsiteX8" fmla="*/ 1480429 w 10701147"/>
              <a:gd name="connsiteY8" fmla="*/ 4265541 h 4271068"/>
              <a:gd name="connsiteX9" fmla="*/ 1534037 w 10701147"/>
              <a:gd name="connsiteY9" fmla="*/ 0 h 4271068"/>
              <a:gd name="connsiteX0" fmla="*/ 246481 w 9413591"/>
              <a:gd name="connsiteY0" fmla="*/ 0 h 4271068"/>
              <a:gd name="connsiteX1" fmla="*/ 9397093 w 9413591"/>
              <a:gd name="connsiteY1" fmla="*/ 9701 h 4271068"/>
              <a:gd name="connsiteX2" fmla="*/ 9397093 w 9413591"/>
              <a:gd name="connsiteY2" fmla="*/ 88 h 4271068"/>
              <a:gd name="connsiteX3" fmla="*/ 9413591 w 9413591"/>
              <a:gd name="connsiteY3" fmla="*/ 3974880 h 4271068"/>
              <a:gd name="connsiteX4" fmla="*/ 1598163 w 9413591"/>
              <a:gd name="connsiteY4" fmla="*/ 3975945 h 4271068"/>
              <a:gd name="connsiteX5" fmla="*/ 1515830 w 9413591"/>
              <a:gd name="connsiteY5" fmla="*/ 4009884 h 4271068"/>
              <a:gd name="connsiteX6" fmla="*/ 1508710 w 9413591"/>
              <a:gd name="connsiteY6" fmla="*/ 4220083 h 4271068"/>
              <a:gd name="connsiteX7" fmla="*/ 1403720 w 9413591"/>
              <a:gd name="connsiteY7" fmla="*/ 4268652 h 4271068"/>
              <a:gd name="connsiteX8" fmla="*/ 192873 w 9413591"/>
              <a:gd name="connsiteY8" fmla="*/ 4265541 h 4271068"/>
              <a:gd name="connsiteX9" fmla="*/ 246481 w 9413591"/>
              <a:gd name="connsiteY9" fmla="*/ 0 h 4271068"/>
              <a:gd name="connsiteX0" fmla="*/ 64211 w 9231321"/>
              <a:gd name="connsiteY0" fmla="*/ 0 h 4271068"/>
              <a:gd name="connsiteX1" fmla="*/ 9214823 w 9231321"/>
              <a:gd name="connsiteY1" fmla="*/ 9701 h 4271068"/>
              <a:gd name="connsiteX2" fmla="*/ 9214823 w 9231321"/>
              <a:gd name="connsiteY2" fmla="*/ 88 h 4271068"/>
              <a:gd name="connsiteX3" fmla="*/ 9231321 w 9231321"/>
              <a:gd name="connsiteY3" fmla="*/ 3974880 h 4271068"/>
              <a:gd name="connsiteX4" fmla="*/ 1415893 w 9231321"/>
              <a:gd name="connsiteY4" fmla="*/ 3975945 h 4271068"/>
              <a:gd name="connsiteX5" fmla="*/ 1333560 w 9231321"/>
              <a:gd name="connsiteY5" fmla="*/ 4009884 h 4271068"/>
              <a:gd name="connsiteX6" fmla="*/ 1326440 w 9231321"/>
              <a:gd name="connsiteY6" fmla="*/ 4220083 h 4271068"/>
              <a:gd name="connsiteX7" fmla="*/ 1221450 w 9231321"/>
              <a:gd name="connsiteY7" fmla="*/ 4268652 h 4271068"/>
              <a:gd name="connsiteX8" fmla="*/ 10603 w 9231321"/>
              <a:gd name="connsiteY8" fmla="*/ 4265541 h 4271068"/>
              <a:gd name="connsiteX9" fmla="*/ 64211 w 9231321"/>
              <a:gd name="connsiteY9" fmla="*/ 0 h 4271068"/>
              <a:gd name="connsiteX0" fmla="*/ 10604 w 9177714"/>
              <a:gd name="connsiteY0" fmla="*/ 0 h 4276228"/>
              <a:gd name="connsiteX1" fmla="*/ 9161216 w 9177714"/>
              <a:gd name="connsiteY1" fmla="*/ 9701 h 4276228"/>
              <a:gd name="connsiteX2" fmla="*/ 9161216 w 9177714"/>
              <a:gd name="connsiteY2" fmla="*/ 88 h 4276228"/>
              <a:gd name="connsiteX3" fmla="*/ 9177714 w 9177714"/>
              <a:gd name="connsiteY3" fmla="*/ 3974880 h 4276228"/>
              <a:gd name="connsiteX4" fmla="*/ 1362286 w 9177714"/>
              <a:gd name="connsiteY4" fmla="*/ 3975945 h 4276228"/>
              <a:gd name="connsiteX5" fmla="*/ 1279953 w 9177714"/>
              <a:gd name="connsiteY5" fmla="*/ 4009884 h 4276228"/>
              <a:gd name="connsiteX6" fmla="*/ 1272833 w 9177714"/>
              <a:gd name="connsiteY6" fmla="*/ 4220083 h 4276228"/>
              <a:gd name="connsiteX7" fmla="*/ 1167843 w 9177714"/>
              <a:gd name="connsiteY7" fmla="*/ 4268652 h 4276228"/>
              <a:gd name="connsiteX8" fmla="*/ 10603 w 9177714"/>
              <a:gd name="connsiteY8" fmla="*/ 4265541 h 4276228"/>
              <a:gd name="connsiteX9" fmla="*/ 10604 w 9177714"/>
              <a:gd name="connsiteY9" fmla="*/ 0 h 4276228"/>
              <a:gd name="connsiteX0" fmla="*/ 10604 w 9177714"/>
              <a:gd name="connsiteY0" fmla="*/ 0 h 4268609"/>
              <a:gd name="connsiteX1" fmla="*/ 9161216 w 9177714"/>
              <a:gd name="connsiteY1" fmla="*/ 9701 h 4268609"/>
              <a:gd name="connsiteX2" fmla="*/ 9161216 w 9177714"/>
              <a:gd name="connsiteY2" fmla="*/ 88 h 4268609"/>
              <a:gd name="connsiteX3" fmla="*/ 9177714 w 9177714"/>
              <a:gd name="connsiteY3" fmla="*/ 3974880 h 4268609"/>
              <a:gd name="connsiteX4" fmla="*/ 1362286 w 9177714"/>
              <a:gd name="connsiteY4" fmla="*/ 3975945 h 4268609"/>
              <a:gd name="connsiteX5" fmla="*/ 1279953 w 9177714"/>
              <a:gd name="connsiteY5" fmla="*/ 4009884 h 4268609"/>
              <a:gd name="connsiteX6" fmla="*/ 1272833 w 9177714"/>
              <a:gd name="connsiteY6" fmla="*/ 4220083 h 4268609"/>
              <a:gd name="connsiteX7" fmla="*/ 1206981 w 9177714"/>
              <a:gd name="connsiteY7" fmla="*/ 4261033 h 4268609"/>
              <a:gd name="connsiteX8" fmla="*/ 10603 w 9177714"/>
              <a:gd name="connsiteY8" fmla="*/ 4265541 h 4268609"/>
              <a:gd name="connsiteX9" fmla="*/ 10604 w 9177714"/>
              <a:gd name="connsiteY9" fmla="*/ 0 h 4268609"/>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22008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206981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5541"/>
              <a:gd name="connsiteX1" fmla="*/ 9161216 w 9177714"/>
              <a:gd name="connsiteY1" fmla="*/ 9701 h 4265541"/>
              <a:gd name="connsiteX2" fmla="*/ 9161216 w 9177714"/>
              <a:gd name="connsiteY2" fmla="*/ 88 h 4265541"/>
              <a:gd name="connsiteX3" fmla="*/ 9177714 w 9177714"/>
              <a:gd name="connsiteY3" fmla="*/ 3974880 h 4265541"/>
              <a:gd name="connsiteX4" fmla="*/ 1362286 w 9177714"/>
              <a:gd name="connsiteY4" fmla="*/ 3975945 h 4265541"/>
              <a:gd name="connsiteX5" fmla="*/ 1279953 w 9177714"/>
              <a:gd name="connsiteY5" fmla="*/ 4009884 h 4265541"/>
              <a:gd name="connsiteX6" fmla="*/ 1272833 w 9177714"/>
              <a:gd name="connsiteY6" fmla="*/ 4197223 h 4265541"/>
              <a:gd name="connsiteX7" fmla="*/ 1184616 w 9177714"/>
              <a:gd name="connsiteY7" fmla="*/ 4261033 h 4265541"/>
              <a:gd name="connsiteX8" fmla="*/ 10603 w 9177714"/>
              <a:gd name="connsiteY8" fmla="*/ 4265541 h 4265541"/>
              <a:gd name="connsiteX9" fmla="*/ 10604 w 9177714"/>
              <a:gd name="connsiteY9" fmla="*/ 0 h 4265541"/>
              <a:gd name="connsiteX0" fmla="*/ 10604 w 9177714"/>
              <a:gd name="connsiteY0" fmla="*/ 0 h 4268698"/>
              <a:gd name="connsiteX1" fmla="*/ 9161216 w 9177714"/>
              <a:gd name="connsiteY1" fmla="*/ 9701 h 4268698"/>
              <a:gd name="connsiteX2" fmla="*/ 9161216 w 9177714"/>
              <a:gd name="connsiteY2" fmla="*/ 88 h 4268698"/>
              <a:gd name="connsiteX3" fmla="*/ 9177714 w 9177714"/>
              <a:gd name="connsiteY3" fmla="*/ 3974880 h 4268698"/>
              <a:gd name="connsiteX4" fmla="*/ 1362286 w 9177714"/>
              <a:gd name="connsiteY4" fmla="*/ 3975945 h 4268698"/>
              <a:gd name="connsiteX5" fmla="*/ 1279953 w 9177714"/>
              <a:gd name="connsiteY5" fmla="*/ 4009884 h 4268698"/>
              <a:gd name="connsiteX6" fmla="*/ 1272833 w 9177714"/>
              <a:gd name="connsiteY6" fmla="*/ 4197223 h 4268698"/>
              <a:gd name="connsiteX7" fmla="*/ 1173434 w 9177714"/>
              <a:gd name="connsiteY7" fmla="*/ 4266113 h 4268698"/>
              <a:gd name="connsiteX8" fmla="*/ 10603 w 9177714"/>
              <a:gd name="connsiteY8" fmla="*/ 4265541 h 4268698"/>
              <a:gd name="connsiteX9" fmla="*/ 10604 w 9177714"/>
              <a:gd name="connsiteY9" fmla="*/ 0 h 426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7714" h="4268698">
                <a:moveTo>
                  <a:pt x="10604" y="0"/>
                </a:moveTo>
                <a:lnTo>
                  <a:pt x="9161216" y="9701"/>
                </a:lnTo>
                <a:lnTo>
                  <a:pt x="9161216" y="88"/>
                </a:lnTo>
                <a:cubicBezTo>
                  <a:pt x="9162804" y="1317689"/>
                  <a:pt x="9176126" y="2657279"/>
                  <a:pt x="9177714" y="3974880"/>
                </a:cubicBezTo>
                <a:lnTo>
                  <a:pt x="1362286" y="3975945"/>
                </a:lnTo>
                <a:cubicBezTo>
                  <a:pt x="1324129" y="3980616"/>
                  <a:pt x="1294862" y="3973004"/>
                  <a:pt x="1279953" y="4009884"/>
                </a:cubicBezTo>
                <a:cubicBezTo>
                  <a:pt x="1265044" y="4046764"/>
                  <a:pt x="1276941" y="4145761"/>
                  <a:pt x="1272833" y="4197223"/>
                </a:cubicBezTo>
                <a:cubicBezTo>
                  <a:pt x="1272365" y="4244226"/>
                  <a:pt x="1221664" y="4268698"/>
                  <a:pt x="1173434" y="4266113"/>
                </a:cubicBezTo>
                <a:lnTo>
                  <a:pt x="10603" y="4265541"/>
                </a:lnTo>
                <a:cubicBezTo>
                  <a:pt x="0" y="3520977"/>
                  <a:pt x="7635" y="788799"/>
                  <a:pt x="10604" y="0"/>
                </a:cubicBezTo>
                <a:close/>
              </a:path>
            </a:pathLst>
          </a:custGeom>
        </p:spPr>
        <p:txBody>
          <a:bodyPr/>
          <a:lstStyle/>
          <a:p>
            <a:r>
              <a:rPr lang="sv-SE"/>
              <a:t>Klicka på ikonen för att lägga till en bild</a:t>
            </a:r>
            <a:endParaRPr lang="en-GB" dirty="0"/>
          </a:p>
        </p:txBody>
      </p:sp>
      <p:sp>
        <p:nvSpPr>
          <p:cNvPr id="7" name="Rubrik 1"/>
          <p:cNvSpPr>
            <a:spLocks noGrp="1"/>
          </p:cNvSpPr>
          <p:nvPr>
            <p:ph type="title" hasCustomPrompt="1"/>
          </p:nvPr>
        </p:nvSpPr>
        <p:spPr>
          <a:xfrm>
            <a:off x="1619250" y="404870"/>
            <a:ext cx="6935788" cy="668338"/>
          </a:xfrm>
        </p:spPr>
        <p:txBody>
          <a:bodyPr/>
          <a:lstStyle>
            <a:lvl1pPr>
              <a:defRPr/>
            </a:lvl1pPr>
          </a:lstStyle>
          <a:p>
            <a:r>
              <a:rPr lang="sv-SE" dirty="0" err="1"/>
              <a:t>Chapter</a:t>
            </a:r>
            <a:r>
              <a:rPr lang="sv-SE" dirty="0"/>
              <a:t> </a:t>
            </a:r>
            <a:r>
              <a:rPr lang="sv-SE" dirty="0" err="1"/>
              <a:t>heading</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3331448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8" name="Platshållare för bild 7"/>
          <p:cNvSpPr>
            <a:spLocks noGrp="1"/>
          </p:cNvSpPr>
          <p:nvPr>
            <p:ph type="pic" sz="quarter" idx="13"/>
          </p:nvPr>
        </p:nvSpPr>
        <p:spPr>
          <a:xfrm>
            <a:off x="1619250" y="1582738"/>
            <a:ext cx="6935788" cy="4078287"/>
          </a:xfrm>
        </p:spPr>
        <p:txBody>
          <a:bodyPr/>
          <a:lstStyle/>
          <a:p>
            <a:r>
              <a:rPr lang="sv-SE"/>
              <a:t>Klicka på ikonen för att lägga till en bild</a:t>
            </a:r>
            <a:endParaRPr lang="en-GB" dirty="0"/>
          </a:p>
        </p:txBody>
      </p:sp>
      <p:sp>
        <p:nvSpPr>
          <p:cNvPr id="7"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lvl1pPr>
          </a:lstStyle>
          <a:p>
            <a:endParaRPr lang="sv-SE"/>
          </a:p>
        </p:txBody>
      </p:sp>
      <p:sp>
        <p:nvSpPr>
          <p:cNvPr id="10" name="Platshållare för bildnummer 5"/>
          <p:cNvSpPr>
            <a:spLocks noGrp="1"/>
          </p:cNvSpPr>
          <p:nvPr>
            <p:ph type="sldNum" sz="quarter" idx="12"/>
          </p:nvPr>
        </p:nvSpPr>
        <p:spPr>
          <a:xfrm>
            <a:off x="8172399" y="6301410"/>
            <a:ext cx="531863" cy="365125"/>
          </a:xfrm>
        </p:spPr>
        <p:txBody>
          <a:bodyPr/>
          <a:lstStyle>
            <a:lvl1pPr>
              <a:defRPr sz="1100"/>
            </a:lvl1pPr>
          </a:lstStyle>
          <a:p>
            <a:fld id="{680D72F4-1C41-4187-A4BC-492CF086CF40}" type="slidenum">
              <a:rPr lang="sv-SE" smtClean="0"/>
              <a:pPr/>
              <a:t>‹#›</a:t>
            </a:fld>
            <a:endParaRPr lang="sv-SE"/>
          </a:p>
        </p:txBody>
      </p:sp>
      <p:sp>
        <p:nvSpPr>
          <p:cNvPr id="11"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bg1"/>
                </a:solidFill>
              </a:defRPr>
            </a:lvl1pPr>
          </a:lstStyle>
          <a:p>
            <a:endParaRPr lang="sv-SE" dirty="0"/>
          </a:p>
        </p:txBody>
      </p:sp>
    </p:spTree>
    <p:extLst>
      <p:ext uri="{BB962C8B-B14F-4D97-AF65-F5344CB8AC3E}">
        <p14:creationId xmlns:p14="http://schemas.microsoft.com/office/powerpoint/2010/main" val="2539240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8964" y="344488"/>
            <a:ext cx="662749" cy="66274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Platshållare för innehåll 2"/>
          <p:cNvSpPr>
            <a:spLocks noGrp="1"/>
          </p:cNvSpPr>
          <p:nvPr>
            <p:ph idx="1"/>
          </p:nvPr>
        </p:nvSpPr>
        <p:spPr>
          <a:xfrm>
            <a:off x="1619250" y="1582739"/>
            <a:ext cx="6935788" cy="407828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8" name="Rubrik 1"/>
          <p:cNvSpPr>
            <a:spLocks noGrp="1"/>
          </p:cNvSpPr>
          <p:nvPr>
            <p:ph type="title"/>
          </p:nvPr>
        </p:nvSpPr>
        <p:spPr>
          <a:xfrm>
            <a:off x="1619250" y="404870"/>
            <a:ext cx="6935788" cy="668338"/>
          </a:xfrm>
        </p:spPr>
        <p:txBody>
          <a:bodyPr/>
          <a:lstStyle/>
          <a:p>
            <a:r>
              <a:rPr lang="sv-SE"/>
              <a:t>Klicka här för att ändra format</a:t>
            </a:r>
            <a:endParaRPr lang="en-GB" dirty="0"/>
          </a:p>
        </p:txBody>
      </p:sp>
      <p:sp>
        <p:nvSpPr>
          <p:cNvPr id="9" name="Platshållare för datum 3"/>
          <p:cNvSpPr>
            <a:spLocks noGrp="1"/>
          </p:cNvSpPr>
          <p:nvPr>
            <p:ph type="dt" sz="half" idx="10"/>
          </p:nvPr>
        </p:nvSpPr>
        <p:spPr>
          <a:xfrm>
            <a:off x="5580112" y="6288509"/>
            <a:ext cx="2133600" cy="365125"/>
          </a:xfrm>
        </p:spPr>
        <p:txBody>
          <a:bodyPr/>
          <a:lstStyle>
            <a:lvl1pPr>
              <a:defRPr sz="1100">
                <a:solidFill>
                  <a:schemeClr val="tx1"/>
                </a:solidFill>
              </a:defRPr>
            </a:lvl1pPr>
          </a:lstStyle>
          <a:p>
            <a:endParaRPr lang="sv-SE"/>
          </a:p>
        </p:txBody>
      </p:sp>
      <p:sp>
        <p:nvSpPr>
          <p:cNvPr id="14" name="Platshållare för bildnummer 5"/>
          <p:cNvSpPr>
            <a:spLocks noGrp="1"/>
          </p:cNvSpPr>
          <p:nvPr>
            <p:ph type="sldNum" sz="quarter" idx="12"/>
          </p:nvPr>
        </p:nvSpPr>
        <p:spPr>
          <a:xfrm>
            <a:off x="8172399" y="6301410"/>
            <a:ext cx="531863" cy="365125"/>
          </a:xfrm>
        </p:spPr>
        <p:txBody>
          <a:bodyPr/>
          <a:lstStyle>
            <a:lvl1pPr>
              <a:defRPr sz="1100">
                <a:solidFill>
                  <a:schemeClr val="tx1"/>
                </a:solidFill>
              </a:defRPr>
            </a:lvl1pPr>
          </a:lstStyle>
          <a:p>
            <a:fld id="{680D72F4-1C41-4187-A4BC-492CF086CF40}" type="slidenum">
              <a:rPr lang="sv-SE" smtClean="0"/>
              <a:pPr/>
              <a:t>‹#›</a:t>
            </a:fld>
            <a:endParaRPr lang="sv-SE"/>
          </a:p>
        </p:txBody>
      </p:sp>
      <p:sp>
        <p:nvSpPr>
          <p:cNvPr id="15" name="Platshållare för sidfot 4"/>
          <p:cNvSpPr>
            <a:spLocks noGrp="1"/>
          </p:cNvSpPr>
          <p:nvPr>
            <p:ph type="ftr" sz="quarter" idx="11"/>
          </p:nvPr>
        </p:nvSpPr>
        <p:spPr>
          <a:xfrm>
            <a:off x="1619250" y="6345300"/>
            <a:ext cx="2895600" cy="365125"/>
          </a:xfrm>
        </p:spPr>
        <p:txBody>
          <a:bodyPr lIns="0" tIns="0" rIns="0" bIns="0" anchor="t"/>
          <a:lstStyle>
            <a:lvl1pPr algn="l">
              <a:lnSpc>
                <a:spcPts val="900"/>
              </a:lnSpc>
              <a:defRPr sz="1100" b="1" cap="all" baseline="0">
                <a:solidFill>
                  <a:schemeClr val="tx1"/>
                </a:solidFill>
              </a:defRPr>
            </a:lvl1pPr>
          </a:lstStyle>
          <a:p>
            <a:endParaRPr lang="sv-SE" dirty="0"/>
          </a:p>
        </p:txBody>
      </p:sp>
    </p:spTree>
    <p:extLst>
      <p:ext uri="{BB962C8B-B14F-4D97-AF65-F5344CB8AC3E}">
        <p14:creationId xmlns:p14="http://schemas.microsoft.com/office/powerpoint/2010/main" val="111199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CE9553-F331-BB45-AFE5-C64F661722EE}"/>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8EC93B8-37F9-F445-93A8-8471F6C5C16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A511E34-8760-4D43-BD3B-90F9079916FB}"/>
              </a:ext>
            </a:extLst>
          </p:cNvPr>
          <p:cNvSpPr>
            <a:spLocks noGrp="1"/>
          </p:cNvSpPr>
          <p:nvPr>
            <p:ph type="dt" sz="half" idx="10"/>
          </p:nvPr>
        </p:nvSpPr>
        <p:spPr/>
        <p:txBody>
          <a:bodyPr/>
          <a:lstStyle/>
          <a:p>
            <a:pPr algn="r">
              <a:lnSpc>
                <a:spcPts val="900"/>
              </a:lnSpc>
            </a:pPr>
            <a:endParaRPr lang="en-GB" dirty="0"/>
          </a:p>
        </p:txBody>
      </p:sp>
      <p:sp>
        <p:nvSpPr>
          <p:cNvPr id="5" name="Platshållare för sidfot 4">
            <a:extLst>
              <a:ext uri="{FF2B5EF4-FFF2-40B4-BE49-F238E27FC236}">
                <a16:creationId xmlns:a16="http://schemas.microsoft.com/office/drawing/2014/main" id="{6DF3A266-B9CB-1A40-9256-095327012E72}"/>
              </a:ext>
            </a:extLst>
          </p:cNvPr>
          <p:cNvSpPr>
            <a:spLocks noGrp="1"/>
          </p:cNvSpPr>
          <p:nvPr>
            <p:ph type="ftr" sz="quarter" idx="11"/>
          </p:nvPr>
        </p:nvSpPr>
        <p:spPr/>
        <p:txBody>
          <a:bodyPr/>
          <a:lstStyle/>
          <a:p>
            <a:pPr>
              <a:lnSpc>
                <a:spcPts val="900"/>
              </a:lnSpc>
            </a:pPr>
            <a:endParaRPr lang="en-GB" dirty="0"/>
          </a:p>
        </p:txBody>
      </p:sp>
      <p:sp>
        <p:nvSpPr>
          <p:cNvPr id="6" name="Platshållare för bildnummer 5">
            <a:extLst>
              <a:ext uri="{FF2B5EF4-FFF2-40B4-BE49-F238E27FC236}">
                <a16:creationId xmlns:a16="http://schemas.microsoft.com/office/drawing/2014/main" id="{C0B9715E-93AE-8346-BA33-1E53CCEA452A}"/>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311608112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FDC5AB-02E7-F74B-B86E-314705D8595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1E85C98-E111-EC4F-AE51-AB1C7E160AA3}"/>
              </a:ext>
            </a:extLst>
          </p:cNvPr>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A7ED4AD4-4FCA-E443-AF33-F3E324F8B6E2}"/>
              </a:ext>
            </a:extLst>
          </p:cNvPr>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0CD8C24-0EB1-D546-AE9E-C79DF865D965}"/>
              </a:ext>
            </a:extLst>
          </p:cNvPr>
          <p:cNvSpPr>
            <a:spLocks noGrp="1"/>
          </p:cNvSpPr>
          <p:nvPr>
            <p:ph type="dt" sz="half" idx="10"/>
          </p:nvPr>
        </p:nvSpPr>
        <p:spPr/>
        <p:txBody>
          <a:bodyPr/>
          <a:lstStyle/>
          <a:p>
            <a:pPr algn="r">
              <a:lnSpc>
                <a:spcPts val="900"/>
              </a:lnSpc>
            </a:pPr>
            <a:endParaRPr lang="en-GB" dirty="0"/>
          </a:p>
        </p:txBody>
      </p:sp>
      <p:sp>
        <p:nvSpPr>
          <p:cNvPr id="6" name="Platshållare för sidfot 5">
            <a:extLst>
              <a:ext uri="{FF2B5EF4-FFF2-40B4-BE49-F238E27FC236}">
                <a16:creationId xmlns:a16="http://schemas.microsoft.com/office/drawing/2014/main" id="{D0907CD4-CBED-EC49-B67D-720C2D5D7106}"/>
              </a:ext>
            </a:extLst>
          </p:cNvPr>
          <p:cNvSpPr>
            <a:spLocks noGrp="1"/>
          </p:cNvSpPr>
          <p:nvPr>
            <p:ph type="ftr" sz="quarter" idx="11"/>
          </p:nvPr>
        </p:nvSpPr>
        <p:spPr/>
        <p:txBody>
          <a:bodyPr/>
          <a:lstStyle/>
          <a:p>
            <a:pPr>
              <a:lnSpc>
                <a:spcPts val="900"/>
              </a:lnSpc>
            </a:pPr>
            <a:endParaRPr lang="en-GB" dirty="0"/>
          </a:p>
        </p:txBody>
      </p:sp>
      <p:sp>
        <p:nvSpPr>
          <p:cNvPr id="7" name="Platshållare för bildnummer 6">
            <a:extLst>
              <a:ext uri="{FF2B5EF4-FFF2-40B4-BE49-F238E27FC236}">
                <a16:creationId xmlns:a16="http://schemas.microsoft.com/office/drawing/2014/main" id="{6B0839F6-BA69-CA43-836D-0B0C8119E252}"/>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370558594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8C59F8-B6F2-0245-84AD-79EAEFAC9210}"/>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47268F1-1C08-294A-93FB-99C4EC523A2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9B81F4FC-24DF-5F49-B091-C5AEB4AC1B2E}"/>
              </a:ext>
            </a:extLst>
          </p:cNvPr>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F0CD4DCB-2A8C-9F4B-B622-E2314C30DD0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30EB50F-D08C-7C4B-877A-DAD2B11E838E}"/>
              </a:ext>
            </a:extLst>
          </p:cNvPr>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71921EAB-ACED-A34F-88CE-3B851DBAF26B}"/>
              </a:ext>
            </a:extLst>
          </p:cNvPr>
          <p:cNvSpPr>
            <a:spLocks noGrp="1"/>
          </p:cNvSpPr>
          <p:nvPr>
            <p:ph type="dt" sz="half" idx="10"/>
          </p:nvPr>
        </p:nvSpPr>
        <p:spPr/>
        <p:txBody>
          <a:bodyPr/>
          <a:lstStyle/>
          <a:p>
            <a:pPr algn="r">
              <a:lnSpc>
                <a:spcPts val="900"/>
              </a:lnSpc>
            </a:pPr>
            <a:endParaRPr lang="en-GB" dirty="0"/>
          </a:p>
        </p:txBody>
      </p:sp>
      <p:sp>
        <p:nvSpPr>
          <p:cNvPr id="8" name="Platshållare för sidfot 7">
            <a:extLst>
              <a:ext uri="{FF2B5EF4-FFF2-40B4-BE49-F238E27FC236}">
                <a16:creationId xmlns:a16="http://schemas.microsoft.com/office/drawing/2014/main" id="{1D4A00BE-676C-184F-9CBE-9EF8BEE32891}"/>
              </a:ext>
            </a:extLst>
          </p:cNvPr>
          <p:cNvSpPr>
            <a:spLocks noGrp="1"/>
          </p:cNvSpPr>
          <p:nvPr>
            <p:ph type="ftr" sz="quarter" idx="11"/>
          </p:nvPr>
        </p:nvSpPr>
        <p:spPr/>
        <p:txBody>
          <a:bodyPr/>
          <a:lstStyle/>
          <a:p>
            <a:pPr>
              <a:lnSpc>
                <a:spcPts val="900"/>
              </a:lnSpc>
            </a:pPr>
            <a:endParaRPr lang="en-GB" dirty="0"/>
          </a:p>
        </p:txBody>
      </p:sp>
      <p:sp>
        <p:nvSpPr>
          <p:cNvPr id="9" name="Platshållare för bildnummer 8">
            <a:extLst>
              <a:ext uri="{FF2B5EF4-FFF2-40B4-BE49-F238E27FC236}">
                <a16:creationId xmlns:a16="http://schemas.microsoft.com/office/drawing/2014/main" id="{49475F5E-EE7F-BD4A-BF5B-AB9D248446B7}"/>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25265372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1E658EA-63AE-4B44-9EB5-265B90E168EA}"/>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75290B8D-F52B-5540-8454-44203C3E1819}"/>
              </a:ext>
            </a:extLst>
          </p:cNvPr>
          <p:cNvSpPr>
            <a:spLocks noGrp="1"/>
          </p:cNvSpPr>
          <p:nvPr>
            <p:ph type="dt" sz="half" idx="10"/>
          </p:nvPr>
        </p:nvSpPr>
        <p:spPr/>
        <p:txBody>
          <a:bodyPr/>
          <a:lstStyle/>
          <a:p>
            <a:pPr algn="r">
              <a:lnSpc>
                <a:spcPts val="900"/>
              </a:lnSpc>
            </a:pPr>
            <a:endParaRPr lang="en-GB" dirty="0"/>
          </a:p>
        </p:txBody>
      </p:sp>
      <p:sp>
        <p:nvSpPr>
          <p:cNvPr id="4" name="Platshållare för sidfot 3">
            <a:extLst>
              <a:ext uri="{FF2B5EF4-FFF2-40B4-BE49-F238E27FC236}">
                <a16:creationId xmlns:a16="http://schemas.microsoft.com/office/drawing/2014/main" id="{40E5F7FC-37EB-7046-B771-F88992E659EC}"/>
              </a:ext>
            </a:extLst>
          </p:cNvPr>
          <p:cNvSpPr>
            <a:spLocks noGrp="1"/>
          </p:cNvSpPr>
          <p:nvPr>
            <p:ph type="ftr" sz="quarter" idx="11"/>
          </p:nvPr>
        </p:nvSpPr>
        <p:spPr/>
        <p:txBody>
          <a:bodyPr/>
          <a:lstStyle/>
          <a:p>
            <a:pPr>
              <a:lnSpc>
                <a:spcPts val="900"/>
              </a:lnSpc>
            </a:pPr>
            <a:endParaRPr lang="en-GB" dirty="0"/>
          </a:p>
        </p:txBody>
      </p:sp>
      <p:sp>
        <p:nvSpPr>
          <p:cNvPr id="5" name="Platshållare för bildnummer 4">
            <a:extLst>
              <a:ext uri="{FF2B5EF4-FFF2-40B4-BE49-F238E27FC236}">
                <a16:creationId xmlns:a16="http://schemas.microsoft.com/office/drawing/2014/main" id="{47D17520-EB5A-2C49-A554-C02BB5EC52BB}"/>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405715710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B7EF9B2-0117-BF4D-9773-F2FA52E43217}"/>
              </a:ext>
            </a:extLst>
          </p:cNvPr>
          <p:cNvSpPr>
            <a:spLocks noGrp="1"/>
          </p:cNvSpPr>
          <p:nvPr>
            <p:ph type="dt" sz="half" idx="10"/>
          </p:nvPr>
        </p:nvSpPr>
        <p:spPr/>
        <p:txBody>
          <a:bodyPr/>
          <a:lstStyle/>
          <a:p>
            <a:pPr algn="r">
              <a:lnSpc>
                <a:spcPts val="900"/>
              </a:lnSpc>
            </a:pPr>
            <a:endParaRPr lang="en-GB" dirty="0"/>
          </a:p>
        </p:txBody>
      </p:sp>
      <p:sp>
        <p:nvSpPr>
          <p:cNvPr id="3" name="Platshållare för sidfot 2">
            <a:extLst>
              <a:ext uri="{FF2B5EF4-FFF2-40B4-BE49-F238E27FC236}">
                <a16:creationId xmlns:a16="http://schemas.microsoft.com/office/drawing/2014/main" id="{9193B8B9-0E91-954F-A48D-B82C0B88FE79}"/>
              </a:ext>
            </a:extLst>
          </p:cNvPr>
          <p:cNvSpPr>
            <a:spLocks noGrp="1"/>
          </p:cNvSpPr>
          <p:nvPr>
            <p:ph type="ftr" sz="quarter" idx="11"/>
          </p:nvPr>
        </p:nvSpPr>
        <p:spPr/>
        <p:txBody>
          <a:bodyPr/>
          <a:lstStyle/>
          <a:p>
            <a:pPr>
              <a:lnSpc>
                <a:spcPts val="900"/>
              </a:lnSpc>
            </a:pPr>
            <a:endParaRPr lang="en-GB" dirty="0"/>
          </a:p>
        </p:txBody>
      </p:sp>
      <p:sp>
        <p:nvSpPr>
          <p:cNvPr id="4" name="Platshållare för bildnummer 3">
            <a:extLst>
              <a:ext uri="{FF2B5EF4-FFF2-40B4-BE49-F238E27FC236}">
                <a16:creationId xmlns:a16="http://schemas.microsoft.com/office/drawing/2014/main" id="{170EA140-066A-BC45-94E2-2B28ABCCDE9D}"/>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52593729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2042412-21BF-5B4B-BAAB-6FB6658A87C6}"/>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9AC07B7-891C-234D-B6F4-3E9B235BF0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73E2922-E566-8A42-9CBF-152C4CA2AD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BE0E0E2-85BA-FE47-90B5-715A211C2329}"/>
              </a:ext>
            </a:extLst>
          </p:cNvPr>
          <p:cNvSpPr>
            <a:spLocks noGrp="1"/>
          </p:cNvSpPr>
          <p:nvPr>
            <p:ph type="dt" sz="half" idx="10"/>
          </p:nvPr>
        </p:nvSpPr>
        <p:spPr/>
        <p:txBody>
          <a:bodyPr/>
          <a:lstStyle/>
          <a:p>
            <a:pPr algn="r">
              <a:lnSpc>
                <a:spcPts val="900"/>
              </a:lnSpc>
            </a:pPr>
            <a:endParaRPr lang="en-GB" dirty="0"/>
          </a:p>
        </p:txBody>
      </p:sp>
      <p:sp>
        <p:nvSpPr>
          <p:cNvPr id="6" name="Platshållare för sidfot 5">
            <a:extLst>
              <a:ext uri="{FF2B5EF4-FFF2-40B4-BE49-F238E27FC236}">
                <a16:creationId xmlns:a16="http://schemas.microsoft.com/office/drawing/2014/main" id="{6EB0A821-3FC7-9D48-8968-77AFBA12ECDD}"/>
              </a:ext>
            </a:extLst>
          </p:cNvPr>
          <p:cNvSpPr>
            <a:spLocks noGrp="1"/>
          </p:cNvSpPr>
          <p:nvPr>
            <p:ph type="ftr" sz="quarter" idx="11"/>
          </p:nvPr>
        </p:nvSpPr>
        <p:spPr/>
        <p:txBody>
          <a:bodyPr/>
          <a:lstStyle/>
          <a:p>
            <a:pPr>
              <a:lnSpc>
                <a:spcPts val="900"/>
              </a:lnSpc>
            </a:pPr>
            <a:endParaRPr lang="en-GB" dirty="0"/>
          </a:p>
        </p:txBody>
      </p:sp>
      <p:sp>
        <p:nvSpPr>
          <p:cNvPr id="7" name="Platshållare för bildnummer 6">
            <a:extLst>
              <a:ext uri="{FF2B5EF4-FFF2-40B4-BE49-F238E27FC236}">
                <a16:creationId xmlns:a16="http://schemas.microsoft.com/office/drawing/2014/main" id="{DC250D0E-2766-C54E-A7CF-66A4D3156948}"/>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150354246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A33D927-45AB-A749-B092-FFFB23038ADF}"/>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220F0F1-4347-B44C-B820-29481C86047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1BE5C2A2-1391-434D-A114-32E00BB729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3BA1A352-FC7B-6E4F-A770-F071391C8C15}"/>
              </a:ext>
            </a:extLst>
          </p:cNvPr>
          <p:cNvSpPr>
            <a:spLocks noGrp="1"/>
          </p:cNvSpPr>
          <p:nvPr>
            <p:ph type="dt" sz="half" idx="10"/>
          </p:nvPr>
        </p:nvSpPr>
        <p:spPr/>
        <p:txBody>
          <a:bodyPr/>
          <a:lstStyle/>
          <a:p>
            <a:pPr algn="r">
              <a:lnSpc>
                <a:spcPts val="900"/>
              </a:lnSpc>
            </a:pPr>
            <a:endParaRPr lang="en-GB" dirty="0"/>
          </a:p>
        </p:txBody>
      </p:sp>
      <p:sp>
        <p:nvSpPr>
          <p:cNvPr id="6" name="Platshållare för sidfot 5">
            <a:extLst>
              <a:ext uri="{FF2B5EF4-FFF2-40B4-BE49-F238E27FC236}">
                <a16:creationId xmlns:a16="http://schemas.microsoft.com/office/drawing/2014/main" id="{8C5FE7EF-4F9E-5A48-9F4F-A1983FEAE1EF}"/>
              </a:ext>
            </a:extLst>
          </p:cNvPr>
          <p:cNvSpPr>
            <a:spLocks noGrp="1"/>
          </p:cNvSpPr>
          <p:nvPr>
            <p:ph type="ftr" sz="quarter" idx="11"/>
          </p:nvPr>
        </p:nvSpPr>
        <p:spPr/>
        <p:txBody>
          <a:bodyPr/>
          <a:lstStyle/>
          <a:p>
            <a:pPr>
              <a:lnSpc>
                <a:spcPts val="900"/>
              </a:lnSpc>
            </a:pPr>
            <a:endParaRPr lang="en-GB" dirty="0"/>
          </a:p>
        </p:txBody>
      </p:sp>
      <p:sp>
        <p:nvSpPr>
          <p:cNvPr id="7" name="Platshållare för bildnummer 6">
            <a:extLst>
              <a:ext uri="{FF2B5EF4-FFF2-40B4-BE49-F238E27FC236}">
                <a16:creationId xmlns:a16="http://schemas.microsoft.com/office/drawing/2014/main" id="{8A7C49D5-161A-544E-8058-A3758F50E949}"/>
              </a:ext>
            </a:extLst>
          </p:cNvPr>
          <p:cNvSpPr>
            <a:spLocks noGrp="1"/>
          </p:cNvSpPr>
          <p:nvPr>
            <p:ph type="sldNum" sz="quarter" idx="12"/>
          </p:nvPr>
        </p:nvSpPr>
        <p:spPr/>
        <p:txBody>
          <a:body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418088876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4F60FA8-633C-EB4C-930F-810AAF91DD9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2E82D9E-F37A-2E4D-B71C-4001412ED1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7A4C08-4AA6-CB4F-877C-719A47EA1BE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lgn="r">
              <a:lnSpc>
                <a:spcPts val="900"/>
              </a:lnSpc>
            </a:pPr>
            <a:endParaRPr lang="en-GB" dirty="0"/>
          </a:p>
        </p:txBody>
      </p:sp>
      <p:sp>
        <p:nvSpPr>
          <p:cNvPr id="5" name="Platshållare för sidfot 4">
            <a:extLst>
              <a:ext uri="{FF2B5EF4-FFF2-40B4-BE49-F238E27FC236}">
                <a16:creationId xmlns:a16="http://schemas.microsoft.com/office/drawing/2014/main" id="{296D3E06-FDF8-0A40-977A-B1B53D97112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lnSpc>
                <a:spcPts val="900"/>
              </a:lnSpc>
            </a:pPr>
            <a:endParaRPr lang="en-GB" dirty="0"/>
          </a:p>
        </p:txBody>
      </p:sp>
      <p:sp>
        <p:nvSpPr>
          <p:cNvPr id="6" name="Platshållare för bildnummer 5">
            <a:extLst>
              <a:ext uri="{FF2B5EF4-FFF2-40B4-BE49-F238E27FC236}">
                <a16:creationId xmlns:a16="http://schemas.microsoft.com/office/drawing/2014/main" id="{71D9F7D0-AE64-ED49-BE96-3F8A35BA4F3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lnSpc>
                <a:spcPts val="900"/>
              </a:lnSpc>
            </a:pPr>
            <a:fld id="{680D72F4-1C41-4187-A4BC-492CF086CF40}" type="slidenum">
              <a:rPr lang="en-GB" smtClean="0"/>
              <a:pPr>
                <a:lnSpc>
                  <a:spcPts val="900"/>
                </a:lnSpc>
              </a:pPr>
              <a:t>‹#›</a:t>
            </a:fld>
            <a:endParaRPr lang="en-GB" dirty="0"/>
          </a:p>
        </p:txBody>
      </p:sp>
    </p:spTree>
    <p:extLst>
      <p:ext uri="{BB962C8B-B14F-4D97-AF65-F5344CB8AC3E}">
        <p14:creationId xmlns:p14="http://schemas.microsoft.com/office/powerpoint/2010/main" val="180903418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4" r:id="rId13"/>
    <p:sldLayoutId id="2147483696" r:id="rId14"/>
    <p:sldLayoutId id="2147483697" r:id="rId15"/>
    <p:sldLayoutId id="2147483698" r:id="rId16"/>
    <p:sldLayoutId id="2147483701" r:id="rId17"/>
    <p:sldLayoutId id="2147483702" r:id="rId18"/>
    <p:sldLayoutId id="2147483705" r:id="rId19"/>
    <p:sldLayoutId id="2147483706" r:id="rId20"/>
    <p:sldLayoutId id="2147483707" r:id="rId21"/>
    <p:sldLayoutId id="2147483708" r:id="rId22"/>
    <p:sldLayoutId id="2147483668" r:id="rId23"/>
    <p:sldLayoutId id="2147483669" r:id="rId24"/>
    <p:sldLayoutId id="2147483670" r:id="rId25"/>
    <p:sldLayoutId id="2147483674" r:id="rId26"/>
    <p:sldLayoutId id="2147483672" r:id="rId27"/>
    <p:sldLayoutId id="2147483665" r:id="rId28"/>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54A826DB-D79E-FB40-B384-BD6E20D9F8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42" y="2620108"/>
            <a:ext cx="5037204" cy="1750428"/>
          </a:xfrm>
          <a:prstGeom prst="rect">
            <a:avLst/>
          </a:prstGeom>
        </p:spPr>
      </p:pic>
      <p:pic>
        <p:nvPicPr>
          <p:cNvPr id="10" name="Bildobjekt 9" descr="En bild som visar fyrverkeri, stjärna&#10;&#10;Automatiskt genererad beskrivning">
            <a:extLst>
              <a:ext uri="{FF2B5EF4-FFF2-40B4-BE49-F238E27FC236}">
                <a16:creationId xmlns:a16="http://schemas.microsoft.com/office/drawing/2014/main" id="{3F4D6994-A2FB-A847-B492-95C3E61A9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0991" y="1732776"/>
            <a:ext cx="3129534" cy="3392448"/>
          </a:xfrm>
          <a:prstGeom prst="rect">
            <a:avLst/>
          </a:prstGeom>
        </p:spPr>
      </p:pic>
      <p:sp>
        <p:nvSpPr>
          <p:cNvPr id="12" name="textruta 11">
            <a:extLst>
              <a:ext uri="{FF2B5EF4-FFF2-40B4-BE49-F238E27FC236}">
                <a16:creationId xmlns:a16="http://schemas.microsoft.com/office/drawing/2014/main" id="{3EDFF813-234B-1A40-AEF7-969E3EB2CF93}"/>
              </a:ext>
            </a:extLst>
          </p:cNvPr>
          <p:cNvSpPr txBox="1"/>
          <p:nvPr/>
        </p:nvSpPr>
        <p:spPr>
          <a:xfrm>
            <a:off x="326889" y="5628207"/>
            <a:ext cx="3643049" cy="923330"/>
          </a:xfrm>
          <a:prstGeom prst="rect">
            <a:avLst/>
          </a:prstGeom>
          <a:noFill/>
        </p:spPr>
        <p:txBody>
          <a:bodyPr wrap="none" rtlCol="0">
            <a:spAutoFit/>
          </a:bodyPr>
          <a:lstStyle/>
          <a:p>
            <a:r>
              <a:rPr lang="sv-SE" i="1" dirty="0"/>
              <a:t>Lena Gumaelius </a:t>
            </a:r>
          </a:p>
          <a:p>
            <a:r>
              <a:rPr lang="sv-SE" i="1" dirty="0"/>
              <a:t>Lektor och docent på KTH</a:t>
            </a:r>
          </a:p>
          <a:p>
            <a:r>
              <a:rPr lang="sv-SE" i="1" dirty="0"/>
              <a:t>Prorektor för Mälardalens Högskola</a:t>
            </a:r>
          </a:p>
        </p:txBody>
      </p:sp>
      <p:sp>
        <p:nvSpPr>
          <p:cNvPr id="3" name="textruta 2">
            <a:extLst>
              <a:ext uri="{FF2B5EF4-FFF2-40B4-BE49-F238E27FC236}">
                <a16:creationId xmlns:a16="http://schemas.microsoft.com/office/drawing/2014/main" id="{772AC2BA-9DD6-2A44-8FBE-E7A4CC5C6D7C}"/>
              </a:ext>
            </a:extLst>
          </p:cNvPr>
          <p:cNvSpPr txBox="1"/>
          <p:nvPr/>
        </p:nvSpPr>
        <p:spPr>
          <a:xfrm>
            <a:off x="326889" y="445722"/>
            <a:ext cx="6200800" cy="461665"/>
          </a:xfrm>
          <a:prstGeom prst="rect">
            <a:avLst/>
          </a:prstGeom>
          <a:noFill/>
        </p:spPr>
        <p:txBody>
          <a:bodyPr wrap="none" rtlCol="0">
            <a:spAutoFit/>
          </a:bodyPr>
          <a:lstStyle/>
          <a:p>
            <a:r>
              <a:rPr lang="sv-SE" sz="2400" i="1" dirty="0"/>
              <a:t>Hur kan vi utveckla teknisk kompetens i Norden?</a:t>
            </a:r>
          </a:p>
        </p:txBody>
      </p:sp>
    </p:spTree>
    <p:extLst>
      <p:ext uri="{BB962C8B-B14F-4D97-AF65-F5344CB8AC3E}">
        <p14:creationId xmlns:p14="http://schemas.microsoft.com/office/powerpoint/2010/main" val="2975092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9D33C105-FE10-C34C-9AF1-84D155A7993D}"/>
              </a:ext>
            </a:extLst>
          </p:cNvPr>
          <p:cNvSpPr txBox="1"/>
          <p:nvPr/>
        </p:nvSpPr>
        <p:spPr>
          <a:xfrm>
            <a:off x="4795752" y="1408299"/>
            <a:ext cx="2595582" cy="369332"/>
          </a:xfrm>
          <a:prstGeom prst="rect">
            <a:avLst/>
          </a:prstGeom>
          <a:noFill/>
        </p:spPr>
        <p:txBody>
          <a:bodyPr wrap="none" rtlCol="0">
            <a:spAutoFit/>
          </a:bodyPr>
          <a:lstStyle/>
          <a:p>
            <a:r>
              <a:rPr lang="en-GB" dirty="0"/>
              <a:t>Models and simulations</a:t>
            </a:r>
          </a:p>
        </p:txBody>
      </p:sp>
      <p:sp>
        <p:nvSpPr>
          <p:cNvPr id="3" name="Rektangel 2">
            <a:extLst>
              <a:ext uri="{FF2B5EF4-FFF2-40B4-BE49-F238E27FC236}">
                <a16:creationId xmlns:a16="http://schemas.microsoft.com/office/drawing/2014/main" id="{971382B2-D31A-A346-920A-1FD73E9963D9}"/>
              </a:ext>
            </a:extLst>
          </p:cNvPr>
          <p:cNvSpPr/>
          <p:nvPr/>
        </p:nvSpPr>
        <p:spPr>
          <a:xfrm>
            <a:off x="1905029" y="2934606"/>
            <a:ext cx="4761752" cy="923330"/>
          </a:xfrm>
          <a:prstGeom prst="rect">
            <a:avLst/>
          </a:prstGeom>
          <a:noFill/>
        </p:spPr>
        <p:txBody>
          <a:bodyPr wrap="none" lIns="91440" tIns="45720" rIns="91440" bIns="45720">
            <a:spAutoFit/>
          </a:bodyPr>
          <a:lstStyle/>
          <a:p>
            <a:pPr algn="ctr"/>
            <a:r>
              <a:rPr lang="en-GB" sz="5400" b="1" dirty="0">
                <a:ln w="12700" cmpd="sng">
                  <a:solidFill>
                    <a:schemeClr val="accent4"/>
                  </a:solidFill>
                  <a:prstDash val="solid"/>
                </a:ln>
                <a:solidFill>
                  <a:srgbClr val="FFC000"/>
                </a:solidFill>
              </a:rPr>
              <a:t>DIGITALIZATION</a:t>
            </a:r>
          </a:p>
        </p:txBody>
      </p:sp>
      <p:sp>
        <p:nvSpPr>
          <p:cNvPr id="9" name="textruta 8">
            <a:extLst>
              <a:ext uri="{FF2B5EF4-FFF2-40B4-BE49-F238E27FC236}">
                <a16:creationId xmlns:a16="http://schemas.microsoft.com/office/drawing/2014/main" id="{FABC1DD8-96BE-4642-9492-54F2391F9EDB}"/>
              </a:ext>
            </a:extLst>
          </p:cNvPr>
          <p:cNvSpPr txBox="1"/>
          <p:nvPr/>
        </p:nvSpPr>
        <p:spPr>
          <a:xfrm>
            <a:off x="2575180" y="934496"/>
            <a:ext cx="1710725" cy="369332"/>
          </a:xfrm>
          <a:prstGeom prst="rect">
            <a:avLst/>
          </a:prstGeom>
          <a:noFill/>
        </p:spPr>
        <p:txBody>
          <a:bodyPr wrap="none" rtlCol="0">
            <a:spAutoFit/>
          </a:bodyPr>
          <a:lstStyle/>
          <a:p>
            <a:r>
              <a:rPr lang="en-GB" dirty="0"/>
              <a:t>Automatization</a:t>
            </a:r>
          </a:p>
        </p:txBody>
      </p:sp>
      <p:sp>
        <p:nvSpPr>
          <p:cNvPr id="10" name="textruta 9">
            <a:extLst>
              <a:ext uri="{FF2B5EF4-FFF2-40B4-BE49-F238E27FC236}">
                <a16:creationId xmlns:a16="http://schemas.microsoft.com/office/drawing/2014/main" id="{5BCFCA48-C98E-9D45-BF0F-27BE3EA35D3C}"/>
              </a:ext>
            </a:extLst>
          </p:cNvPr>
          <p:cNvSpPr txBox="1"/>
          <p:nvPr/>
        </p:nvSpPr>
        <p:spPr>
          <a:xfrm>
            <a:off x="1349992" y="977043"/>
            <a:ext cx="402674" cy="369332"/>
          </a:xfrm>
          <a:prstGeom prst="rect">
            <a:avLst/>
          </a:prstGeom>
          <a:noFill/>
        </p:spPr>
        <p:txBody>
          <a:bodyPr wrap="none" rtlCol="0">
            <a:spAutoFit/>
          </a:bodyPr>
          <a:lstStyle/>
          <a:p>
            <a:r>
              <a:rPr lang="en-GB" dirty="0"/>
              <a:t>AI</a:t>
            </a:r>
          </a:p>
        </p:txBody>
      </p:sp>
      <p:sp>
        <p:nvSpPr>
          <p:cNvPr id="11" name="textruta 10">
            <a:extLst>
              <a:ext uri="{FF2B5EF4-FFF2-40B4-BE49-F238E27FC236}">
                <a16:creationId xmlns:a16="http://schemas.microsoft.com/office/drawing/2014/main" id="{7E2C992F-A23A-F942-ADFD-842A38E0066C}"/>
              </a:ext>
            </a:extLst>
          </p:cNvPr>
          <p:cNvSpPr txBox="1"/>
          <p:nvPr/>
        </p:nvSpPr>
        <p:spPr>
          <a:xfrm>
            <a:off x="1752666" y="1696481"/>
            <a:ext cx="1975862" cy="369332"/>
          </a:xfrm>
          <a:prstGeom prst="rect">
            <a:avLst/>
          </a:prstGeom>
          <a:noFill/>
        </p:spPr>
        <p:txBody>
          <a:bodyPr wrap="none" rtlCol="0">
            <a:spAutoFit/>
          </a:bodyPr>
          <a:lstStyle/>
          <a:p>
            <a:r>
              <a:rPr lang="en-GB" dirty="0"/>
              <a:t>Internet of Things</a:t>
            </a:r>
          </a:p>
        </p:txBody>
      </p:sp>
      <p:sp>
        <p:nvSpPr>
          <p:cNvPr id="12" name="textruta 11">
            <a:extLst>
              <a:ext uri="{FF2B5EF4-FFF2-40B4-BE49-F238E27FC236}">
                <a16:creationId xmlns:a16="http://schemas.microsoft.com/office/drawing/2014/main" id="{2E726728-C5C9-1B4D-9356-E732B22D9225}"/>
              </a:ext>
            </a:extLst>
          </p:cNvPr>
          <p:cNvSpPr txBox="1"/>
          <p:nvPr/>
        </p:nvSpPr>
        <p:spPr>
          <a:xfrm>
            <a:off x="6509194" y="2108511"/>
            <a:ext cx="1082348" cy="369332"/>
          </a:xfrm>
          <a:prstGeom prst="rect">
            <a:avLst/>
          </a:prstGeom>
          <a:noFill/>
        </p:spPr>
        <p:txBody>
          <a:bodyPr wrap="none" rtlCol="0">
            <a:spAutoFit/>
          </a:bodyPr>
          <a:lstStyle/>
          <a:p>
            <a:r>
              <a:rPr lang="en-GB" dirty="0"/>
              <a:t>Robotics</a:t>
            </a:r>
          </a:p>
        </p:txBody>
      </p:sp>
      <p:sp>
        <p:nvSpPr>
          <p:cNvPr id="13" name="textruta 12">
            <a:extLst>
              <a:ext uri="{FF2B5EF4-FFF2-40B4-BE49-F238E27FC236}">
                <a16:creationId xmlns:a16="http://schemas.microsoft.com/office/drawing/2014/main" id="{B688E5AF-1899-0849-B217-2F5B4ABA58E3}"/>
              </a:ext>
            </a:extLst>
          </p:cNvPr>
          <p:cNvSpPr txBox="1"/>
          <p:nvPr/>
        </p:nvSpPr>
        <p:spPr>
          <a:xfrm>
            <a:off x="1101153" y="4558148"/>
            <a:ext cx="7358980" cy="1200329"/>
          </a:xfrm>
          <a:prstGeom prst="rect">
            <a:avLst/>
          </a:prstGeom>
          <a:noFill/>
        </p:spPr>
        <p:txBody>
          <a:bodyPr wrap="square" rtlCol="0">
            <a:spAutoFit/>
          </a:bodyPr>
          <a:lstStyle/>
          <a:p>
            <a:r>
              <a:rPr lang="en-GB" dirty="0">
                <a:latin typeface="Calibri Light" panose="020F0302020204030204" pitchFamily="34" charset="0"/>
                <a:cs typeface="Calibri Light" panose="020F0302020204030204" pitchFamily="34" charset="0"/>
              </a:rPr>
              <a:t>'Up to now, we have mostly used computers to do what we could already do manually, but faster. But now we see innovations where computers bring about brand new things' (Norway 1).</a:t>
            </a:r>
            <a:r>
              <a:rPr lang="sv-SE" dirty="0">
                <a:latin typeface="Calibri Light" panose="020F0302020204030204" pitchFamily="34" charset="0"/>
                <a:cs typeface="Calibri Light" panose="020F0302020204030204" pitchFamily="34" charset="0"/>
              </a:rPr>
              <a:t> </a:t>
            </a:r>
            <a:endParaRPr lang="en-GB" dirty="0">
              <a:latin typeface="Calibri Light" panose="020F0302020204030204" pitchFamily="34" charset="0"/>
              <a:cs typeface="Calibri Light" panose="020F0302020204030204" pitchFamily="34" charset="0"/>
            </a:endParaRPr>
          </a:p>
          <a:p>
            <a:endParaRPr lang="en-GB" dirty="0"/>
          </a:p>
        </p:txBody>
      </p:sp>
    </p:spTree>
    <p:extLst>
      <p:ext uri="{BB962C8B-B14F-4D97-AF65-F5344CB8AC3E}">
        <p14:creationId xmlns:p14="http://schemas.microsoft.com/office/powerpoint/2010/main" val="147944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FF9B76E-FCD4-E242-A2BA-AFB885CFA72A}"/>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4" name="Platshållare för bildnummer 3">
            <a:extLst>
              <a:ext uri="{FF2B5EF4-FFF2-40B4-BE49-F238E27FC236}">
                <a16:creationId xmlns:a16="http://schemas.microsoft.com/office/drawing/2014/main" id="{2A595929-8084-4A4D-B1AC-65104F93C4F1}"/>
              </a:ext>
            </a:extLst>
          </p:cNvPr>
          <p:cNvSpPr>
            <a:spLocks noGrp="1"/>
          </p:cNvSpPr>
          <p:nvPr>
            <p:ph type="sldNum" sz="quarter" idx="12"/>
          </p:nvPr>
        </p:nvSpPr>
        <p:spPr/>
        <p:txBody>
          <a:bodyPr/>
          <a:lstStyle/>
          <a:p>
            <a:fld id="{C338348D-F2D3-AB47-AE2A-1D59B1E58D64}" type="slidenum">
              <a:rPr lang="en-GB" smtClean="0"/>
              <a:pPr/>
              <a:t>11</a:t>
            </a:fld>
            <a:endParaRPr lang="en-GB"/>
          </a:p>
        </p:txBody>
      </p:sp>
      <p:sp>
        <p:nvSpPr>
          <p:cNvPr id="5" name="Platshållare för innehåll 4">
            <a:extLst>
              <a:ext uri="{FF2B5EF4-FFF2-40B4-BE49-F238E27FC236}">
                <a16:creationId xmlns:a16="http://schemas.microsoft.com/office/drawing/2014/main" id="{0666A14C-2E80-6744-9F9B-CB6DA892BBA5}"/>
              </a:ext>
            </a:extLst>
          </p:cNvPr>
          <p:cNvSpPr>
            <a:spLocks noGrp="1"/>
          </p:cNvSpPr>
          <p:nvPr>
            <p:ph sz="quarter" idx="13"/>
          </p:nvPr>
        </p:nvSpPr>
        <p:spPr>
          <a:xfrm>
            <a:off x="510333" y="586384"/>
            <a:ext cx="4351434" cy="5401177"/>
          </a:xfrm>
        </p:spPr>
        <p:txBody>
          <a:bodyPr>
            <a:normAutofit fontScale="92500" lnSpcReduction="20000"/>
          </a:bodyPr>
          <a:lstStyle/>
          <a:p>
            <a:pPr marL="0" indent="0">
              <a:buNone/>
            </a:pPr>
            <a:r>
              <a:rPr lang="en-GB" sz="2100" b="1" dirty="0">
                <a:latin typeface="Calibri Light" panose="020F0302020204030204" pitchFamily="34" charset="0"/>
                <a:cs typeface="Calibri Light" panose="020F0302020204030204" pitchFamily="34" charset="0"/>
              </a:rPr>
              <a:t>New disciplines formed due to digitalization:</a:t>
            </a:r>
          </a:p>
          <a:p>
            <a:r>
              <a:rPr lang="en-GB" sz="2100" dirty="0">
                <a:latin typeface="Calibri Light" panose="020F0302020204030204" pitchFamily="34" charset="0"/>
                <a:cs typeface="Calibri Light" panose="020F0302020204030204" pitchFamily="34" charset="0"/>
              </a:rPr>
              <a:t>Bioinformatics, Mechatronics</a:t>
            </a:r>
          </a:p>
          <a:p>
            <a:pPr marL="0" indent="0">
              <a:buNone/>
            </a:pPr>
            <a:endParaRPr lang="en-GB" sz="2100" dirty="0">
              <a:latin typeface="Calibri Light" panose="020F0302020204030204" pitchFamily="34" charset="0"/>
              <a:cs typeface="Calibri Light" panose="020F0302020204030204" pitchFamily="34" charset="0"/>
            </a:endParaRPr>
          </a:p>
          <a:p>
            <a:pPr marL="0" indent="0">
              <a:buNone/>
            </a:pPr>
            <a:r>
              <a:rPr lang="en-GB" sz="2100" b="1" dirty="0">
                <a:latin typeface="Calibri Light" panose="020F0302020204030204" pitchFamily="34" charset="0"/>
                <a:cs typeface="Calibri Light" panose="020F0302020204030204" pitchFamily="34" charset="0"/>
              </a:rPr>
              <a:t>Distribution of knowledge:</a:t>
            </a:r>
          </a:p>
          <a:p>
            <a:r>
              <a:rPr lang="en-GB" sz="2100" dirty="0">
                <a:latin typeface="Calibri Light" panose="020F0302020204030204" pitchFamily="34" charset="0"/>
                <a:cs typeface="Calibri Light" panose="020F0302020204030204" pitchFamily="34" charset="0"/>
              </a:rPr>
              <a:t>Software used in industry needs to be practiced in courses</a:t>
            </a:r>
          </a:p>
          <a:p>
            <a:r>
              <a:rPr lang="en-GB" sz="2100" dirty="0">
                <a:latin typeface="Calibri Light" panose="020F0302020204030204" pitchFamily="34" charset="0"/>
                <a:cs typeface="Calibri Light" panose="020F0302020204030204" pitchFamily="34" charset="0"/>
              </a:rPr>
              <a:t>Modelling and simulations important tools</a:t>
            </a:r>
          </a:p>
          <a:p>
            <a:r>
              <a:rPr lang="en-GB" sz="2100" dirty="0">
                <a:latin typeface="Calibri Light" panose="020F0302020204030204" pitchFamily="34" charset="0"/>
                <a:cs typeface="Calibri Light" panose="020F0302020204030204" pitchFamily="34" charset="0"/>
              </a:rPr>
              <a:t>The focus on robotization demand better competence in programming within most engineering fields</a:t>
            </a:r>
          </a:p>
          <a:p>
            <a:pPr marL="0" indent="0">
              <a:buNone/>
            </a:pPr>
            <a:endParaRPr lang="en-GB" sz="2100" dirty="0">
              <a:latin typeface="Calibri Light" panose="020F0302020204030204" pitchFamily="34" charset="0"/>
              <a:cs typeface="Calibri Light" panose="020F0302020204030204" pitchFamily="34" charset="0"/>
            </a:endParaRPr>
          </a:p>
          <a:p>
            <a:pPr marL="0" indent="0">
              <a:buNone/>
            </a:pPr>
            <a:r>
              <a:rPr lang="en-GB" sz="2100" b="1" dirty="0">
                <a:latin typeface="Calibri Light" panose="020F0302020204030204" pitchFamily="34" charset="0"/>
                <a:cs typeface="Calibri Light" panose="020F0302020204030204" pitchFamily="34" charset="0"/>
              </a:rPr>
              <a:t>ACTORS affecting development:</a:t>
            </a:r>
          </a:p>
          <a:p>
            <a:r>
              <a:rPr lang="en-GB" sz="2100" i="1" dirty="0">
                <a:latin typeface="Calibri Light" panose="020F0302020204030204" pitchFamily="34" charset="0"/>
                <a:cs typeface="Calibri Light" panose="020F0302020204030204" pitchFamily="34" charset="0"/>
              </a:rPr>
              <a:t>Society</a:t>
            </a:r>
          </a:p>
          <a:p>
            <a:r>
              <a:rPr lang="en-GB" sz="2100" i="1" dirty="0">
                <a:latin typeface="Calibri Light" panose="020F0302020204030204" pitchFamily="34" charset="0"/>
                <a:cs typeface="Calibri Light" panose="020F0302020204030204" pitchFamily="34" charset="0"/>
              </a:rPr>
              <a:t>Industry</a:t>
            </a:r>
          </a:p>
          <a:p>
            <a:endParaRPr lang="en-GB" sz="2100" i="1" dirty="0">
              <a:latin typeface="Calibri Light" panose="020F0302020204030204" pitchFamily="34" charset="0"/>
              <a:cs typeface="Calibri Light" panose="020F0302020204030204" pitchFamily="34" charset="0"/>
            </a:endParaRPr>
          </a:p>
          <a:p>
            <a:pPr marL="0" indent="0">
              <a:buNone/>
            </a:pPr>
            <a:r>
              <a:rPr lang="en-GB" sz="2100" b="1" dirty="0">
                <a:latin typeface="Calibri Light" panose="020F0302020204030204" pitchFamily="34" charset="0"/>
                <a:cs typeface="Calibri Light" panose="020F0302020204030204" pitchFamily="34" charset="0"/>
              </a:rPr>
              <a:t>Who will teach?</a:t>
            </a:r>
          </a:p>
          <a:p>
            <a:r>
              <a:rPr lang="en-GB" sz="2000" dirty="0">
                <a:latin typeface="Calibri Light" panose="020F0302020204030204" pitchFamily="34" charset="0"/>
                <a:cs typeface="Calibri Light" panose="020F0302020204030204" pitchFamily="34" charset="0"/>
              </a:rPr>
              <a:t>PhD students, other experts, </a:t>
            </a:r>
          </a:p>
          <a:p>
            <a:endParaRPr lang="en-GB" sz="2000" dirty="0">
              <a:latin typeface="Calibri Light" panose="020F0302020204030204" pitchFamily="34" charset="0"/>
              <a:cs typeface="Calibri Light" panose="020F0302020204030204" pitchFamily="34" charset="0"/>
            </a:endParaRPr>
          </a:p>
          <a:p>
            <a:pPr marL="0" indent="0">
              <a:buNone/>
            </a:pPr>
            <a:endParaRPr lang="en-GB" sz="2000" dirty="0">
              <a:latin typeface="Calibri Light" panose="020F0302020204030204" pitchFamily="34" charset="0"/>
              <a:cs typeface="Calibri Light" panose="020F0302020204030204" pitchFamily="34" charset="0"/>
            </a:endParaRPr>
          </a:p>
          <a:p>
            <a:endParaRPr lang="en-GB" dirty="0"/>
          </a:p>
        </p:txBody>
      </p:sp>
      <p:pic>
        <p:nvPicPr>
          <p:cNvPr id="6" name="Picture 3">
            <a:extLst>
              <a:ext uri="{FF2B5EF4-FFF2-40B4-BE49-F238E27FC236}">
                <a16:creationId xmlns:a16="http://schemas.microsoft.com/office/drawing/2014/main" id="{4E51C49D-29B4-454E-956D-F9AC73018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795963" y="1509963"/>
            <a:ext cx="6858000" cy="3838074"/>
          </a:xfrm>
          <a:prstGeom prst="rect">
            <a:avLst/>
          </a:prstGeom>
        </p:spPr>
      </p:pic>
    </p:spTree>
    <p:extLst>
      <p:ext uri="{BB962C8B-B14F-4D97-AF65-F5344CB8AC3E}">
        <p14:creationId xmlns:p14="http://schemas.microsoft.com/office/powerpoint/2010/main" val="54832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EAF5F7C-BD04-6B44-B2CD-CADF796B3EE2}"/>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4" name="Platshållare för bildnummer 3">
            <a:extLst>
              <a:ext uri="{FF2B5EF4-FFF2-40B4-BE49-F238E27FC236}">
                <a16:creationId xmlns:a16="http://schemas.microsoft.com/office/drawing/2014/main" id="{25203FF2-649A-1146-AF92-5BEAE45B055C}"/>
              </a:ext>
            </a:extLst>
          </p:cNvPr>
          <p:cNvSpPr>
            <a:spLocks noGrp="1"/>
          </p:cNvSpPr>
          <p:nvPr>
            <p:ph type="sldNum" sz="quarter" idx="12"/>
          </p:nvPr>
        </p:nvSpPr>
        <p:spPr/>
        <p:txBody>
          <a:bodyPr/>
          <a:lstStyle/>
          <a:p>
            <a:fld id="{C338348D-F2D3-AB47-AE2A-1D59B1E58D64}" type="slidenum">
              <a:rPr lang="en-GB" smtClean="0"/>
              <a:pPr/>
              <a:t>12</a:t>
            </a:fld>
            <a:endParaRPr lang="en-GB"/>
          </a:p>
        </p:txBody>
      </p:sp>
      <p:sp>
        <p:nvSpPr>
          <p:cNvPr id="5" name="Platshållare för innehåll 4">
            <a:extLst>
              <a:ext uri="{FF2B5EF4-FFF2-40B4-BE49-F238E27FC236}">
                <a16:creationId xmlns:a16="http://schemas.microsoft.com/office/drawing/2014/main" id="{4CFFD0BC-5BF6-6548-8EEA-93072B20C8DC}"/>
              </a:ext>
            </a:extLst>
          </p:cNvPr>
          <p:cNvSpPr>
            <a:spLocks noGrp="1"/>
          </p:cNvSpPr>
          <p:nvPr>
            <p:ph sz="quarter" idx="13"/>
          </p:nvPr>
        </p:nvSpPr>
        <p:spPr>
          <a:xfrm>
            <a:off x="441064" y="1483200"/>
            <a:ext cx="4572000" cy="4816000"/>
          </a:xfrm>
        </p:spPr>
        <p:txBody>
          <a:bodyPr>
            <a:normAutofit/>
          </a:bodyPr>
          <a:lstStyle/>
          <a:p>
            <a:pPr marL="0" indent="0">
              <a:buNone/>
            </a:pPr>
            <a:r>
              <a:rPr lang="en-GB" sz="2400" b="1" dirty="0">
                <a:solidFill>
                  <a:schemeClr val="accent1">
                    <a:lumMod val="75000"/>
                  </a:schemeClr>
                </a:solidFill>
                <a:latin typeface="Calibri Light" panose="020F0302020204030204" pitchFamily="34" charset="0"/>
                <a:cs typeface="Calibri Light" panose="020F0302020204030204" pitchFamily="34" charset="0"/>
              </a:rPr>
              <a:t>“Internet of Things or automated driving, or artificial intelligence; billion after billion has been invested and companies are looking for prospective future markets. </a:t>
            </a:r>
          </a:p>
          <a:p>
            <a:pPr marL="0" indent="0">
              <a:buNone/>
            </a:pPr>
            <a:endParaRPr lang="en-GB" sz="2400" b="1" dirty="0">
              <a:solidFill>
                <a:schemeClr val="accent1">
                  <a:lumMod val="75000"/>
                </a:schemeClr>
              </a:solidFill>
              <a:latin typeface="Calibri Light" panose="020F0302020204030204" pitchFamily="34" charset="0"/>
              <a:cs typeface="Calibri Light" panose="020F0302020204030204" pitchFamily="34" charset="0"/>
            </a:endParaRPr>
          </a:p>
          <a:p>
            <a:pPr marL="0" indent="0">
              <a:buNone/>
            </a:pPr>
            <a:r>
              <a:rPr lang="en-GB" sz="2400" b="1" dirty="0">
                <a:solidFill>
                  <a:schemeClr val="accent1">
                    <a:lumMod val="75000"/>
                  </a:schemeClr>
                </a:solidFill>
                <a:latin typeface="Calibri Light" panose="020F0302020204030204" pitchFamily="34" charset="0"/>
                <a:cs typeface="Calibri Light" panose="020F0302020204030204" pitchFamily="34" charset="0"/>
              </a:rPr>
              <a:t>There's an extreme technology push for new markets. And then there's an extreme push for getting hold of the right competence”. (</a:t>
            </a:r>
            <a:r>
              <a:rPr lang="en-GB" sz="2400" b="1" dirty="0" err="1">
                <a:solidFill>
                  <a:schemeClr val="accent1">
                    <a:lumMod val="75000"/>
                  </a:schemeClr>
                </a:solidFill>
                <a:latin typeface="Calibri Light" panose="020F0302020204030204" pitchFamily="34" charset="0"/>
                <a:cs typeface="Calibri Light" panose="020F0302020204030204" pitchFamily="34" charset="0"/>
              </a:rPr>
              <a:t>Swe</a:t>
            </a:r>
            <a:r>
              <a:rPr lang="en-GB" sz="2400" b="1" dirty="0">
                <a:solidFill>
                  <a:schemeClr val="accent1">
                    <a:lumMod val="75000"/>
                  </a:schemeClr>
                </a:solidFill>
                <a:latin typeface="Calibri Light" panose="020F0302020204030204" pitchFamily="34" charset="0"/>
                <a:cs typeface="Calibri Light" panose="020F0302020204030204" pitchFamily="34" charset="0"/>
              </a:rPr>
              <a:t> 1) </a:t>
            </a:r>
            <a:endParaRPr lang="sv-SE" sz="2400" b="1" dirty="0">
              <a:solidFill>
                <a:schemeClr val="accent1">
                  <a:lumMod val="75000"/>
                </a:schemeClr>
              </a:solidFill>
              <a:latin typeface="Calibri Light" panose="020F0302020204030204" pitchFamily="34" charset="0"/>
              <a:cs typeface="Calibri Light" panose="020F0302020204030204" pitchFamily="34" charset="0"/>
            </a:endParaRPr>
          </a:p>
          <a:p>
            <a:endParaRPr lang="en-GB" sz="2400" dirty="0">
              <a:latin typeface="Calibri Light" panose="020F0302020204030204" pitchFamily="34" charset="0"/>
              <a:cs typeface="Calibri Light" panose="020F0302020204030204" pitchFamily="34" charset="0"/>
            </a:endParaRPr>
          </a:p>
          <a:p>
            <a:endParaRPr lang="en-GB" sz="2400"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p:txBody>
      </p:sp>
      <p:pic>
        <p:nvPicPr>
          <p:cNvPr id="6" name="Picture 3">
            <a:extLst>
              <a:ext uri="{FF2B5EF4-FFF2-40B4-BE49-F238E27FC236}">
                <a16:creationId xmlns:a16="http://schemas.microsoft.com/office/drawing/2014/main" id="{C573D1CF-E8A1-1543-A827-10B7B9581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795963" y="1509963"/>
            <a:ext cx="6858000" cy="3838074"/>
          </a:xfrm>
          <a:prstGeom prst="rect">
            <a:avLst/>
          </a:prstGeom>
        </p:spPr>
      </p:pic>
    </p:spTree>
    <p:extLst>
      <p:ext uri="{BB962C8B-B14F-4D97-AF65-F5344CB8AC3E}">
        <p14:creationId xmlns:p14="http://schemas.microsoft.com/office/powerpoint/2010/main" val="323644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4CBB67-D97A-6A45-BEE1-73E09DCA2D16}"/>
              </a:ext>
            </a:extLst>
          </p:cNvPr>
          <p:cNvSpPr>
            <a:spLocks noGrp="1"/>
          </p:cNvSpPr>
          <p:nvPr>
            <p:ph type="title"/>
          </p:nvPr>
        </p:nvSpPr>
        <p:spPr>
          <a:xfrm>
            <a:off x="258184" y="532167"/>
            <a:ext cx="7886700" cy="1325563"/>
          </a:xfrm>
        </p:spPr>
        <p:txBody>
          <a:bodyPr>
            <a:normAutofit/>
          </a:bodyPr>
          <a:lstStyle/>
          <a:p>
            <a:r>
              <a:rPr lang="en-GB" sz="2800" b="1" dirty="0">
                <a:latin typeface="Calibri Light" panose="020F0302020204030204" pitchFamily="34" charset="0"/>
                <a:cs typeface="Calibri Light" panose="020F0302020204030204" pitchFamily="34" charset="0"/>
              </a:rPr>
              <a:t>Discussion</a:t>
            </a:r>
          </a:p>
        </p:txBody>
      </p:sp>
      <p:sp>
        <p:nvSpPr>
          <p:cNvPr id="3" name="Platshållare för datum 2">
            <a:extLst>
              <a:ext uri="{FF2B5EF4-FFF2-40B4-BE49-F238E27FC236}">
                <a16:creationId xmlns:a16="http://schemas.microsoft.com/office/drawing/2014/main" id="{44175F08-003B-E74F-9112-76CD538AD0C4}"/>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4" name="Platshållare för bildnummer 3">
            <a:extLst>
              <a:ext uri="{FF2B5EF4-FFF2-40B4-BE49-F238E27FC236}">
                <a16:creationId xmlns:a16="http://schemas.microsoft.com/office/drawing/2014/main" id="{67C1EB1D-8014-6246-9CFE-2DCA3F14472E}"/>
              </a:ext>
            </a:extLst>
          </p:cNvPr>
          <p:cNvSpPr>
            <a:spLocks noGrp="1"/>
          </p:cNvSpPr>
          <p:nvPr>
            <p:ph type="sldNum" sz="quarter" idx="12"/>
          </p:nvPr>
        </p:nvSpPr>
        <p:spPr/>
        <p:txBody>
          <a:bodyPr/>
          <a:lstStyle/>
          <a:p>
            <a:fld id="{C338348D-F2D3-AB47-AE2A-1D59B1E58D64}" type="slidenum">
              <a:rPr lang="en-GB" smtClean="0"/>
              <a:pPr/>
              <a:t>13</a:t>
            </a:fld>
            <a:endParaRPr lang="en-GB"/>
          </a:p>
        </p:txBody>
      </p:sp>
      <p:sp>
        <p:nvSpPr>
          <p:cNvPr id="5" name="Platshållare för innehåll 4">
            <a:extLst>
              <a:ext uri="{FF2B5EF4-FFF2-40B4-BE49-F238E27FC236}">
                <a16:creationId xmlns:a16="http://schemas.microsoft.com/office/drawing/2014/main" id="{3BB19020-C123-1C41-8002-D416347E808E}"/>
              </a:ext>
            </a:extLst>
          </p:cNvPr>
          <p:cNvSpPr>
            <a:spLocks noGrp="1"/>
          </p:cNvSpPr>
          <p:nvPr>
            <p:ph sz="quarter" idx="13"/>
          </p:nvPr>
        </p:nvSpPr>
        <p:spPr>
          <a:xfrm>
            <a:off x="258184" y="3109476"/>
            <a:ext cx="8767482" cy="3612000"/>
          </a:xfrm>
        </p:spPr>
        <p:txBody>
          <a:bodyPr/>
          <a:lstStyle/>
          <a:p>
            <a:pPr marL="0" indent="0">
              <a:buNone/>
            </a:pPr>
            <a:r>
              <a:rPr lang="en-GB" b="1" dirty="0">
                <a:latin typeface="Calibri Light" panose="020F0302020204030204" pitchFamily="34" charset="0"/>
                <a:cs typeface="Calibri Light" panose="020F0302020204030204" pitchFamily="34" charset="0"/>
              </a:rPr>
              <a:t>Digitalization</a:t>
            </a:r>
            <a:r>
              <a:rPr lang="en-GB" dirty="0">
                <a:latin typeface="Calibri Light" panose="020F0302020204030204" pitchFamily="34" charset="0"/>
                <a:cs typeface="Calibri Light" panose="020F0302020204030204" pitchFamily="34" charset="0"/>
              </a:rPr>
              <a:t> – societal change – widely accepted, obvious that industry needs engineers with digital skills, development seem to be more discipline dependent</a:t>
            </a:r>
            <a:endParaRPr lang="sv-SE" dirty="0">
              <a:latin typeface="Calibri Light" panose="020F0302020204030204" pitchFamily="34" charset="0"/>
              <a:cs typeface="Calibri Light" panose="020F0302020204030204" pitchFamily="34" charset="0"/>
            </a:endParaRPr>
          </a:p>
          <a:p>
            <a:pPr marL="0" indent="0">
              <a:buNone/>
            </a:pPr>
            <a:r>
              <a:rPr lang="en-GB" dirty="0">
                <a:latin typeface="Calibri Light" panose="020F0302020204030204" pitchFamily="34" charset="0"/>
                <a:cs typeface="Calibri Light" panose="020F0302020204030204" pitchFamily="34" charset="0"/>
              </a:rPr>
              <a:t> </a:t>
            </a:r>
            <a:endParaRPr lang="sv-SE" dirty="0">
              <a:latin typeface="Calibri Light" panose="020F0302020204030204" pitchFamily="34" charset="0"/>
              <a:cs typeface="Calibri Light" panose="020F0302020204030204" pitchFamily="34" charset="0"/>
            </a:endParaRPr>
          </a:p>
          <a:p>
            <a:pPr marL="0" indent="0">
              <a:buNone/>
            </a:pPr>
            <a:r>
              <a:rPr lang="en-GB" sz="2000" b="1" dirty="0">
                <a:solidFill>
                  <a:schemeClr val="accent6">
                    <a:lumMod val="75000"/>
                  </a:schemeClr>
                </a:solidFill>
                <a:latin typeface="Calibri Light" panose="020F0302020204030204" pitchFamily="34" charset="0"/>
                <a:cs typeface="Calibri Light" panose="020F0302020204030204" pitchFamily="34" charset="0"/>
              </a:rPr>
              <a:t>+ production --------bio--------civil, energy--------mechanics(and chemistry, physics)-</a:t>
            </a:r>
            <a:endParaRPr lang="sv-SE" sz="2000" b="1" dirty="0">
              <a:solidFill>
                <a:schemeClr val="accent6">
                  <a:lumMod val="75000"/>
                </a:schemeClr>
              </a:solidFill>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r>
              <a:rPr lang="en-GB" dirty="0">
                <a:latin typeface="Calibri Light" panose="020F0302020204030204" pitchFamily="34" charset="0"/>
                <a:cs typeface="Calibri Light" panose="020F0302020204030204" pitchFamily="34" charset="0"/>
              </a:rPr>
              <a:t> </a:t>
            </a:r>
          </a:p>
          <a:p>
            <a:pPr marL="0" indent="0">
              <a:buNone/>
            </a:pPr>
            <a:endParaRPr lang="en-GB" dirty="0">
              <a:latin typeface="Calibri Light" panose="020F03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a:p>
            <a:endParaRPr lang="en-GB" dirty="0"/>
          </a:p>
        </p:txBody>
      </p:sp>
    </p:spTree>
    <p:extLst>
      <p:ext uri="{BB962C8B-B14F-4D97-AF65-F5344CB8AC3E}">
        <p14:creationId xmlns:p14="http://schemas.microsoft.com/office/powerpoint/2010/main" val="841440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D371C4F5-C30E-5C4D-92A0-A1D005B59049}"/>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4" name="Platshållare för bildnummer 3">
            <a:extLst>
              <a:ext uri="{FF2B5EF4-FFF2-40B4-BE49-F238E27FC236}">
                <a16:creationId xmlns:a16="http://schemas.microsoft.com/office/drawing/2014/main" id="{384502B7-575A-4841-A4FC-AA86753993A4}"/>
              </a:ext>
            </a:extLst>
          </p:cNvPr>
          <p:cNvSpPr>
            <a:spLocks noGrp="1"/>
          </p:cNvSpPr>
          <p:nvPr>
            <p:ph type="sldNum" sz="quarter" idx="12"/>
          </p:nvPr>
        </p:nvSpPr>
        <p:spPr/>
        <p:txBody>
          <a:bodyPr/>
          <a:lstStyle/>
          <a:p>
            <a:fld id="{C338348D-F2D3-AB47-AE2A-1D59B1E58D64}" type="slidenum">
              <a:rPr lang="en-GB" smtClean="0"/>
              <a:pPr/>
              <a:t>14</a:t>
            </a:fld>
            <a:endParaRPr lang="en-GB"/>
          </a:p>
        </p:txBody>
      </p:sp>
      <p:sp>
        <p:nvSpPr>
          <p:cNvPr id="8" name="Rektangel 7">
            <a:extLst>
              <a:ext uri="{FF2B5EF4-FFF2-40B4-BE49-F238E27FC236}">
                <a16:creationId xmlns:a16="http://schemas.microsoft.com/office/drawing/2014/main" id="{FB83126E-9DD6-BB42-8D36-1D65F8A42E7B}"/>
              </a:ext>
            </a:extLst>
          </p:cNvPr>
          <p:cNvSpPr/>
          <p:nvPr/>
        </p:nvSpPr>
        <p:spPr>
          <a:xfrm>
            <a:off x="400377" y="2677491"/>
            <a:ext cx="8343246" cy="923330"/>
          </a:xfrm>
          <a:prstGeom prst="rect">
            <a:avLst/>
          </a:prstGeom>
          <a:noFill/>
        </p:spPr>
        <p:txBody>
          <a:bodyPr wrap="none" lIns="91440" tIns="45720" rIns="91440" bIns="45720">
            <a:spAutoFit/>
          </a:bodyPr>
          <a:lstStyle/>
          <a:p>
            <a:pPr algn="ctr"/>
            <a:r>
              <a:rPr lang="en-GB"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Calibri Light" panose="020F0302020204030204" pitchFamily="34" charset="0"/>
                <a:cs typeface="Calibri Light" panose="020F0302020204030204" pitchFamily="34" charset="0"/>
              </a:rPr>
              <a:t>SUSTAINABLE DEVELOPMENT</a:t>
            </a:r>
            <a:endParaRPr lang="en-GB"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9" name="textruta 8">
            <a:extLst>
              <a:ext uri="{FF2B5EF4-FFF2-40B4-BE49-F238E27FC236}">
                <a16:creationId xmlns:a16="http://schemas.microsoft.com/office/drawing/2014/main" id="{86762B1E-8F62-F647-8DE5-F5C4FB186B90}"/>
              </a:ext>
            </a:extLst>
          </p:cNvPr>
          <p:cNvSpPr txBox="1"/>
          <p:nvPr/>
        </p:nvSpPr>
        <p:spPr>
          <a:xfrm>
            <a:off x="5809863" y="1869000"/>
            <a:ext cx="5229922" cy="369332"/>
          </a:xfrm>
          <a:prstGeom prst="rect">
            <a:avLst/>
          </a:prstGeom>
          <a:noFill/>
        </p:spPr>
        <p:txBody>
          <a:bodyPr wrap="square" rtlCol="0">
            <a:spAutoFit/>
          </a:bodyPr>
          <a:lstStyle/>
          <a:p>
            <a:r>
              <a:rPr lang="en-GB" dirty="0"/>
              <a:t>Social sustainability</a:t>
            </a:r>
            <a:r>
              <a:rPr lang="sv-SE" dirty="0"/>
              <a:t> </a:t>
            </a:r>
            <a:endParaRPr lang="en-GB" dirty="0"/>
          </a:p>
        </p:txBody>
      </p:sp>
      <p:sp>
        <p:nvSpPr>
          <p:cNvPr id="10" name="textruta 9">
            <a:extLst>
              <a:ext uri="{FF2B5EF4-FFF2-40B4-BE49-F238E27FC236}">
                <a16:creationId xmlns:a16="http://schemas.microsoft.com/office/drawing/2014/main" id="{E481AF9A-74B2-524B-A9E7-C2EC6CD758A6}"/>
              </a:ext>
            </a:extLst>
          </p:cNvPr>
          <p:cNvSpPr txBox="1"/>
          <p:nvPr/>
        </p:nvSpPr>
        <p:spPr>
          <a:xfrm>
            <a:off x="3838998" y="1429840"/>
            <a:ext cx="1723549" cy="369332"/>
          </a:xfrm>
          <a:prstGeom prst="rect">
            <a:avLst/>
          </a:prstGeom>
          <a:noFill/>
        </p:spPr>
        <p:txBody>
          <a:bodyPr wrap="none" rtlCol="0">
            <a:spAutoFit/>
          </a:bodyPr>
          <a:lstStyle/>
          <a:p>
            <a:r>
              <a:rPr lang="en-GB" dirty="0"/>
              <a:t>Energy models</a:t>
            </a:r>
          </a:p>
        </p:txBody>
      </p:sp>
      <p:sp>
        <p:nvSpPr>
          <p:cNvPr id="11" name="textruta 10">
            <a:extLst>
              <a:ext uri="{FF2B5EF4-FFF2-40B4-BE49-F238E27FC236}">
                <a16:creationId xmlns:a16="http://schemas.microsoft.com/office/drawing/2014/main" id="{049FEC6B-9FB9-D642-9A95-BD4B37002909}"/>
              </a:ext>
            </a:extLst>
          </p:cNvPr>
          <p:cNvSpPr txBox="1"/>
          <p:nvPr/>
        </p:nvSpPr>
        <p:spPr>
          <a:xfrm>
            <a:off x="535195" y="1047956"/>
            <a:ext cx="1762021" cy="369332"/>
          </a:xfrm>
          <a:prstGeom prst="rect">
            <a:avLst/>
          </a:prstGeom>
          <a:noFill/>
        </p:spPr>
        <p:txBody>
          <a:bodyPr wrap="none" rtlCol="0">
            <a:spAutoFit/>
          </a:bodyPr>
          <a:lstStyle/>
          <a:p>
            <a:r>
              <a:rPr lang="en-GB" dirty="0"/>
              <a:t>Energy savings</a:t>
            </a:r>
          </a:p>
        </p:txBody>
      </p:sp>
      <p:sp>
        <p:nvSpPr>
          <p:cNvPr id="12" name="textruta 11">
            <a:extLst>
              <a:ext uri="{FF2B5EF4-FFF2-40B4-BE49-F238E27FC236}">
                <a16:creationId xmlns:a16="http://schemas.microsoft.com/office/drawing/2014/main" id="{C8A0CC40-57C3-BB48-A457-826BB3A1571C}"/>
              </a:ext>
            </a:extLst>
          </p:cNvPr>
          <p:cNvSpPr txBox="1"/>
          <p:nvPr/>
        </p:nvSpPr>
        <p:spPr>
          <a:xfrm>
            <a:off x="5822989" y="1076301"/>
            <a:ext cx="1663661" cy="369332"/>
          </a:xfrm>
          <a:prstGeom prst="rect">
            <a:avLst/>
          </a:prstGeom>
          <a:noFill/>
        </p:spPr>
        <p:txBody>
          <a:bodyPr wrap="none" rtlCol="0">
            <a:spAutoFit/>
          </a:bodyPr>
          <a:lstStyle/>
          <a:p>
            <a:r>
              <a:rPr lang="en-GB" dirty="0"/>
              <a:t>Transportation</a:t>
            </a:r>
          </a:p>
        </p:txBody>
      </p:sp>
      <p:sp>
        <p:nvSpPr>
          <p:cNvPr id="13" name="textruta 12">
            <a:extLst>
              <a:ext uri="{FF2B5EF4-FFF2-40B4-BE49-F238E27FC236}">
                <a16:creationId xmlns:a16="http://schemas.microsoft.com/office/drawing/2014/main" id="{B7308625-9D31-724E-97F1-E49797EBED19}"/>
              </a:ext>
            </a:extLst>
          </p:cNvPr>
          <p:cNvSpPr txBox="1"/>
          <p:nvPr/>
        </p:nvSpPr>
        <p:spPr>
          <a:xfrm>
            <a:off x="1416206" y="1888011"/>
            <a:ext cx="2582758" cy="369332"/>
          </a:xfrm>
          <a:prstGeom prst="rect">
            <a:avLst/>
          </a:prstGeom>
          <a:noFill/>
        </p:spPr>
        <p:txBody>
          <a:bodyPr wrap="none" rtlCol="0">
            <a:spAutoFit/>
          </a:bodyPr>
          <a:lstStyle/>
          <a:p>
            <a:r>
              <a:rPr lang="en-GB" dirty="0"/>
              <a:t>Economic sustainability</a:t>
            </a:r>
          </a:p>
        </p:txBody>
      </p:sp>
      <p:sp>
        <p:nvSpPr>
          <p:cNvPr id="14" name="textruta 13">
            <a:extLst>
              <a:ext uri="{FF2B5EF4-FFF2-40B4-BE49-F238E27FC236}">
                <a16:creationId xmlns:a16="http://schemas.microsoft.com/office/drawing/2014/main" id="{91A3C412-6B2F-4F4D-8B2A-D252D9C873F7}"/>
              </a:ext>
            </a:extLst>
          </p:cNvPr>
          <p:cNvSpPr txBox="1"/>
          <p:nvPr/>
        </p:nvSpPr>
        <p:spPr>
          <a:xfrm>
            <a:off x="657923" y="4702048"/>
            <a:ext cx="8085701" cy="923330"/>
          </a:xfrm>
          <a:prstGeom prst="rect">
            <a:avLst/>
          </a:prstGeom>
          <a:noFill/>
        </p:spPr>
        <p:txBody>
          <a:bodyPr wrap="square" rtlCol="0">
            <a:spAutoFit/>
          </a:bodyPr>
          <a:lstStyle/>
          <a:p>
            <a:r>
              <a:rPr lang="en-GB" dirty="0">
                <a:latin typeface="Calibri Light" panose="020F0302020204030204" pitchFamily="34" charset="0"/>
                <a:cs typeface="Calibri Light" panose="020F0302020204030204" pitchFamily="34" charset="0"/>
              </a:rPr>
              <a:t>”…it's also the 17 sustainability (goals)... I mean,... how does that create value? This we have to work (on) some more systematically in the educational programs.” (Den 4)</a:t>
            </a:r>
          </a:p>
          <a:p>
            <a:endParaRPr lang="en-GB" dirty="0"/>
          </a:p>
        </p:txBody>
      </p:sp>
    </p:spTree>
    <p:extLst>
      <p:ext uri="{BB962C8B-B14F-4D97-AF65-F5344CB8AC3E}">
        <p14:creationId xmlns:p14="http://schemas.microsoft.com/office/powerpoint/2010/main" val="281011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783B1B-0CC8-8E4C-98BB-30AB1DE7EC3B}"/>
              </a:ext>
            </a:extLst>
          </p:cNvPr>
          <p:cNvSpPr>
            <a:spLocks noGrp="1"/>
          </p:cNvSpPr>
          <p:nvPr>
            <p:ph type="title"/>
          </p:nvPr>
        </p:nvSpPr>
        <p:spPr>
          <a:xfrm>
            <a:off x="491490" y="365125"/>
            <a:ext cx="3840085" cy="1692794"/>
          </a:xfrm>
        </p:spPr>
        <p:txBody>
          <a:bodyPr vert="horz" lIns="91440" tIns="45720" rIns="91440" bIns="45720" rtlCol="0" anchor="ctr">
            <a:normAutofit/>
          </a:bodyPr>
          <a:lstStyle/>
          <a:p>
            <a:pPr defTabSz="914400"/>
            <a:r>
              <a:rPr lang="en-US" sz="2100" b="1"/>
              <a:t>The role sustainable development plays differs a lot among the universities investigated</a:t>
            </a:r>
            <a:br>
              <a:rPr lang="en-US" sz="2100"/>
            </a:br>
            <a:endParaRPr lang="en-US" sz="2100"/>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tshållare för datum 2">
            <a:extLst>
              <a:ext uri="{FF2B5EF4-FFF2-40B4-BE49-F238E27FC236}">
                <a16:creationId xmlns:a16="http://schemas.microsoft.com/office/drawing/2014/main" id="{C194A264-9EF6-0E49-9F22-4DCB056E3382}"/>
              </a:ext>
            </a:extLst>
          </p:cNvPr>
          <p:cNvSpPr>
            <a:spLocks noGrp="1"/>
          </p:cNvSpPr>
          <p:nvPr>
            <p:ph type="dt" sz="half" idx="11"/>
          </p:nvPr>
        </p:nvSpPr>
        <p:spPr>
          <a:xfrm>
            <a:off x="491490" y="6037262"/>
            <a:ext cx="2057400" cy="365125"/>
          </a:xfrm>
        </p:spPr>
        <p:txBody>
          <a:bodyPr vert="horz" lIns="91440" tIns="45720" rIns="91440" bIns="45720" rtlCol="0" anchor="ctr">
            <a:normAutofit/>
          </a:bodyPr>
          <a:lstStyle/>
          <a:p>
            <a:pPr>
              <a:spcAft>
                <a:spcPts val="600"/>
              </a:spcAft>
              <a:defRPr/>
            </a:pPr>
            <a:fld id="{FB2CF90B-63BC-6544-9FB4-A72410329261}" type="datetime1">
              <a:rPr lang="en-US" sz="1200" smtClean="0">
                <a:solidFill>
                  <a:prstClr val="black">
                    <a:tint val="75000"/>
                  </a:prstClr>
                </a:solidFill>
                <a:latin typeface="Calibri" panose="020F0502020204030204"/>
              </a:rPr>
              <a:pPr>
                <a:spcAft>
                  <a:spcPts val="600"/>
                </a:spcAft>
                <a:defRPr/>
              </a:pPr>
              <a:t>5/25/22</a:t>
            </a:fld>
            <a:endParaRPr lang="en-US" sz="1200">
              <a:solidFill>
                <a:prstClr val="black">
                  <a:tint val="75000"/>
                </a:prstClr>
              </a:solidFill>
              <a:latin typeface="Calibri" panose="020F0502020204030204"/>
            </a:endParaRPr>
          </a:p>
        </p:txBody>
      </p:sp>
      <p:sp>
        <p:nvSpPr>
          <p:cNvPr id="5" name="Platshållare för innehåll 4">
            <a:extLst>
              <a:ext uri="{FF2B5EF4-FFF2-40B4-BE49-F238E27FC236}">
                <a16:creationId xmlns:a16="http://schemas.microsoft.com/office/drawing/2014/main" id="{BCA96F66-F9FA-8041-9652-C5A80C7607C4}"/>
              </a:ext>
            </a:extLst>
          </p:cNvPr>
          <p:cNvSpPr>
            <a:spLocks noGrp="1"/>
          </p:cNvSpPr>
          <p:nvPr>
            <p:ph sz="quarter" idx="13"/>
          </p:nvPr>
        </p:nvSpPr>
        <p:spPr>
          <a:xfrm>
            <a:off x="491490" y="2575034"/>
            <a:ext cx="3840085" cy="3462228"/>
          </a:xfrm>
        </p:spPr>
        <p:txBody>
          <a:bodyPr vert="horz" lIns="91440" tIns="45720" rIns="91440" bIns="45720" rtlCol="0">
            <a:normAutofit/>
          </a:bodyPr>
          <a:lstStyle/>
          <a:p>
            <a:pPr indent="-228600" defTabSz="914400"/>
            <a:r>
              <a:rPr lang="en-US" sz="1500"/>
              <a:t>“…talking about sustainable development, it's clear we are in the heart of that. So, I think for what I'm doing, it's really sustainable biotechnology and so on. So, we don't really see major changes (coming up), we are in the changes…” (Den 3)</a:t>
            </a:r>
          </a:p>
          <a:p>
            <a:pPr indent="-228600" defTabSz="914400"/>
            <a:endParaRPr lang="en-US" sz="1500"/>
          </a:p>
          <a:p>
            <a:pPr indent="-228600" defTabSz="914400"/>
            <a:r>
              <a:rPr lang="en-US" sz="1500"/>
              <a:t>... and I think that will be more in the years to come, much more... now when you're going to construct a building, you think costs. That's the main issue. Cheapest as possible. But I think the environment and the CO2 footprint will be more significant and not only price will be the issue.” (Nor 1)</a:t>
            </a:r>
          </a:p>
          <a:p>
            <a:pPr indent="-228600" defTabSz="914400"/>
            <a:endParaRPr lang="en-US" sz="1500"/>
          </a:p>
        </p:txBody>
      </p:sp>
      <p:sp>
        <p:nvSpPr>
          <p:cNvPr id="4" name="Platshållare för bildnummer 3">
            <a:extLst>
              <a:ext uri="{FF2B5EF4-FFF2-40B4-BE49-F238E27FC236}">
                <a16:creationId xmlns:a16="http://schemas.microsoft.com/office/drawing/2014/main" id="{42772D89-4A2B-5C4C-84ED-41A0E4C2B5E5}"/>
              </a:ext>
            </a:extLst>
          </p:cNvPr>
          <p:cNvSpPr>
            <a:spLocks noGrp="1"/>
          </p:cNvSpPr>
          <p:nvPr>
            <p:ph type="sldNum" sz="quarter" idx="12"/>
          </p:nvPr>
        </p:nvSpPr>
        <p:spPr>
          <a:xfrm>
            <a:off x="5206365" y="6356350"/>
            <a:ext cx="874395" cy="365125"/>
          </a:xfrm>
        </p:spPr>
        <p:txBody>
          <a:bodyPr vert="horz" lIns="91440" tIns="45720" rIns="91440" bIns="45720" rtlCol="0" anchor="ctr">
            <a:normAutofit/>
          </a:bodyPr>
          <a:lstStyle/>
          <a:p>
            <a:pPr>
              <a:spcAft>
                <a:spcPts val="600"/>
              </a:spcAft>
              <a:defRPr/>
            </a:pPr>
            <a:fld id="{C338348D-F2D3-AB47-AE2A-1D59B1E58D64}" type="slidenum">
              <a:rPr lang="en-US" sz="1200" smtClean="0">
                <a:solidFill>
                  <a:prstClr val="black">
                    <a:tint val="75000"/>
                  </a:prstClr>
                </a:solidFill>
                <a:latin typeface="Calibri" panose="020F0502020204030204"/>
              </a:rPr>
              <a:pPr>
                <a:spcAft>
                  <a:spcPts val="600"/>
                </a:spcAft>
                <a:defRPr/>
              </a:pPr>
              <a:t>15</a:t>
            </a:fld>
            <a:endParaRPr lang="en-US" sz="1200">
              <a:solidFill>
                <a:prstClr val="black">
                  <a:tint val="75000"/>
                </a:prstClr>
              </a:solidFill>
              <a:latin typeface="Calibri" panose="020F0502020204030204"/>
            </a:endParaRPr>
          </a:p>
        </p:txBody>
      </p:sp>
      <p:pic>
        <p:nvPicPr>
          <p:cNvPr id="7" name="Bildobjekt 6" descr="En bild som visar grön, liten, sitter, glas&#10;&#10;Automatiskt genererad beskrivning">
            <a:extLst>
              <a:ext uri="{FF2B5EF4-FFF2-40B4-BE49-F238E27FC236}">
                <a16:creationId xmlns:a16="http://schemas.microsoft.com/office/drawing/2014/main" id="{53B5C6DA-093B-AD4F-A5BA-21560BA3E2B5}"/>
              </a:ext>
            </a:extLst>
          </p:cNvPr>
          <p:cNvPicPr>
            <a:picLocks noChangeAspect="1"/>
          </p:cNvPicPr>
          <p:nvPr/>
        </p:nvPicPr>
        <p:blipFill rotWithShape="1">
          <a:blip r:embed="rId3">
            <a:extLst>
              <a:ext uri="{28A0092B-C50C-407E-A947-70E740481C1C}">
                <a14:useLocalDpi xmlns:a14="http://schemas.microsoft.com/office/drawing/2010/main" val="0"/>
              </a:ext>
            </a:extLst>
          </a:blip>
          <a:srcRect l="23628" r="30460"/>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9283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7EF629-DA4E-6844-B092-2CABEE11349A}"/>
              </a:ext>
            </a:extLst>
          </p:cNvPr>
          <p:cNvSpPr>
            <a:spLocks noGrp="1"/>
          </p:cNvSpPr>
          <p:nvPr>
            <p:ph type="title"/>
          </p:nvPr>
        </p:nvSpPr>
        <p:spPr>
          <a:xfrm>
            <a:off x="491490" y="365125"/>
            <a:ext cx="3840085" cy="1692794"/>
          </a:xfrm>
        </p:spPr>
        <p:txBody>
          <a:bodyPr vert="horz" lIns="91440" tIns="45720" rIns="91440" bIns="45720" rtlCol="0" anchor="ctr">
            <a:normAutofit/>
          </a:bodyPr>
          <a:lstStyle/>
          <a:p>
            <a:pPr defTabSz="914400"/>
            <a:r>
              <a:rPr lang="en-US" sz="3100" b="1"/>
              <a:t>Barriers for implementing SD in educational programs:</a:t>
            </a:r>
          </a:p>
        </p:txBody>
      </p:sp>
      <p:cxnSp>
        <p:nvCxnSpPr>
          <p:cNvPr id="12" name="Straight Arrow Connector 11">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Platshållare för datum 2">
            <a:extLst>
              <a:ext uri="{FF2B5EF4-FFF2-40B4-BE49-F238E27FC236}">
                <a16:creationId xmlns:a16="http://schemas.microsoft.com/office/drawing/2014/main" id="{B13D6DFD-6921-EB4A-8984-F8703E60A5A2}"/>
              </a:ext>
            </a:extLst>
          </p:cNvPr>
          <p:cNvSpPr>
            <a:spLocks noGrp="1"/>
          </p:cNvSpPr>
          <p:nvPr>
            <p:ph type="dt" sz="half" idx="11"/>
          </p:nvPr>
        </p:nvSpPr>
        <p:spPr>
          <a:xfrm>
            <a:off x="491490" y="6037262"/>
            <a:ext cx="2057400" cy="365125"/>
          </a:xfrm>
        </p:spPr>
        <p:txBody>
          <a:bodyPr vert="horz" lIns="91440" tIns="45720" rIns="91440" bIns="45720" rtlCol="0" anchor="ctr">
            <a:normAutofit/>
          </a:bodyPr>
          <a:lstStyle/>
          <a:p>
            <a:pPr>
              <a:spcAft>
                <a:spcPts val="600"/>
              </a:spcAft>
              <a:defRPr/>
            </a:pPr>
            <a:fld id="{FB2CF90B-63BC-6544-9FB4-A72410329261}" type="datetime1">
              <a:rPr lang="en-US" sz="1200" smtClean="0">
                <a:solidFill>
                  <a:prstClr val="black">
                    <a:tint val="75000"/>
                  </a:prstClr>
                </a:solidFill>
                <a:latin typeface="Calibri" panose="020F0502020204030204"/>
              </a:rPr>
              <a:pPr>
                <a:spcAft>
                  <a:spcPts val="600"/>
                </a:spcAft>
                <a:defRPr/>
              </a:pPr>
              <a:t>5/25/22</a:t>
            </a:fld>
            <a:endParaRPr lang="en-US" sz="1200">
              <a:solidFill>
                <a:prstClr val="black">
                  <a:tint val="75000"/>
                </a:prstClr>
              </a:solidFill>
              <a:latin typeface="Calibri" panose="020F0502020204030204"/>
            </a:endParaRPr>
          </a:p>
        </p:txBody>
      </p:sp>
      <p:sp>
        <p:nvSpPr>
          <p:cNvPr id="5" name="Platshållare för innehåll 4">
            <a:extLst>
              <a:ext uri="{FF2B5EF4-FFF2-40B4-BE49-F238E27FC236}">
                <a16:creationId xmlns:a16="http://schemas.microsoft.com/office/drawing/2014/main" id="{A270143A-FCBF-4345-9374-01DE8215F123}"/>
              </a:ext>
            </a:extLst>
          </p:cNvPr>
          <p:cNvSpPr>
            <a:spLocks noGrp="1"/>
          </p:cNvSpPr>
          <p:nvPr>
            <p:ph sz="quarter" idx="13"/>
          </p:nvPr>
        </p:nvSpPr>
        <p:spPr>
          <a:xfrm>
            <a:off x="491490" y="2575034"/>
            <a:ext cx="3840085" cy="3462228"/>
          </a:xfrm>
        </p:spPr>
        <p:txBody>
          <a:bodyPr vert="horz" lIns="91440" tIns="45720" rIns="91440" bIns="45720" rtlCol="0">
            <a:normAutofit/>
          </a:bodyPr>
          <a:lstStyle/>
          <a:p>
            <a:pPr indent="-228600" defTabSz="914400"/>
            <a:r>
              <a:rPr lang="en-US" dirty="0"/>
              <a:t>One of the professors express it as ‘teacher get tired’ and they ‘want to be left alone’ not having to work with the </a:t>
            </a:r>
            <a:r>
              <a:rPr lang="en-US" dirty="0" err="1"/>
              <a:t>centre</a:t>
            </a:r>
            <a:r>
              <a:rPr lang="en-US" dirty="0"/>
              <a:t> for </a:t>
            </a:r>
            <a:r>
              <a:rPr lang="en-US" dirty="0" err="1"/>
              <a:t>Sustainablility</a:t>
            </a:r>
            <a:r>
              <a:rPr lang="en-US" dirty="0"/>
              <a:t>. (Fin 1) </a:t>
            </a:r>
          </a:p>
          <a:p>
            <a:pPr indent="-228600" defTabSz="914400"/>
            <a:endParaRPr lang="en-US" dirty="0"/>
          </a:p>
          <a:p>
            <a:pPr indent="-228600" defTabSz="914400"/>
            <a:r>
              <a:rPr lang="en-US" dirty="0"/>
              <a:t> “Today, we see a trend where focus on SD also means more general programs, something that can prevent us from training the specialist skills that are also needed for us to be able to solve the sustainability goals”. (Sweden 4) </a:t>
            </a:r>
          </a:p>
          <a:p>
            <a:pPr indent="-228600" defTabSz="914400"/>
            <a:endParaRPr lang="en-US" dirty="0"/>
          </a:p>
        </p:txBody>
      </p:sp>
      <p:sp>
        <p:nvSpPr>
          <p:cNvPr id="4" name="Platshållare för bildnummer 3">
            <a:extLst>
              <a:ext uri="{FF2B5EF4-FFF2-40B4-BE49-F238E27FC236}">
                <a16:creationId xmlns:a16="http://schemas.microsoft.com/office/drawing/2014/main" id="{197FA269-BFC1-A14D-B585-581754692C2F}"/>
              </a:ext>
            </a:extLst>
          </p:cNvPr>
          <p:cNvSpPr>
            <a:spLocks noGrp="1"/>
          </p:cNvSpPr>
          <p:nvPr>
            <p:ph type="sldNum" sz="quarter" idx="12"/>
          </p:nvPr>
        </p:nvSpPr>
        <p:spPr>
          <a:xfrm>
            <a:off x="5206365" y="6356350"/>
            <a:ext cx="874395" cy="365125"/>
          </a:xfrm>
        </p:spPr>
        <p:txBody>
          <a:bodyPr vert="horz" lIns="91440" tIns="45720" rIns="91440" bIns="45720" rtlCol="0" anchor="ctr">
            <a:normAutofit/>
          </a:bodyPr>
          <a:lstStyle/>
          <a:p>
            <a:pPr>
              <a:spcAft>
                <a:spcPts val="600"/>
              </a:spcAft>
              <a:defRPr/>
            </a:pPr>
            <a:fld id="{C338348D-F2D3-AB47-AE2A-1D59B1E58D64}" type="slidenum">
              <a:rPr lang="en-US" sz="1200" smtClean="0">
                <a:solidFill>
                  <a:prstClr val="black">
                    <a:tint val="75000"/>
                  </a:prstClr>
                </a:solidFill>
                <a:latin typeface="Calibri" panose="020F0502020204030204"/>
              </a:rPr>
              <a:pPr>
                <a:spcAft>
                  <a:spcPts val="600"/>
                </a:spcAft>
                <a:defRPr/>
              </a:pPr>
              <a:t>16</a:t>
            </a:fld>
            <a:endParaRPr lang="en-US" sz="1200">
              <a:solidFill>
                <a:prstClr val="black">
                  <a:tint val="75000"/>
                </a:prstClr>
              </a:solidFill>
              <a:latin typeface="Calibri" panose="020F0502020204030204"/>
            </a:endParaRPr>
          </a:p>
        </p:txBody>
      </p:sp>
      <p:pic>
        <p:nvPicPr>
          <p:cNvPr id="7" name="Bildobjekt 6" descr="En bild som visar grön, liten, sitter, glas&#10;&#10;Automatiskt genererad beskrivning">
            <a:extLst>
              <a:ext uri="{FF2B5EF4-FFF2-40B4-BE49-F238E27FC236}">
                <a16:creationId xmlns:a16="http://schemas.microsoft.com/office/drawing/2014/main" id="{945668DA-AD26-1B4F-BD26-27A15887B425}"/>
              </a:ext>
            </a:extLst>
          </p:cNvPr>
          <p:cNvPicPr>
            <a:picLocks noChangeAspect="1"/>
          </p:cNvPicPr>
          <p:nvPr/>
        </p:nvPicPr>
        <p:blipFill rotWithShape="1">
          <a:blip r:embed="rId2">
            <a:extLst>
              <a:ext uri="{28A0092B-C50C-407E-A947-70E740481C1C}">
                <a14:useLocalDpi xmlns:a14="http://schemas.microsoft.com/office/drawing/2010/main" val="0"/>
              </a:ext>
            </a:extLst>
          </a:blip>
          <a:srcRect l="23628" r="30460"/>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0510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4CBB67-D97A-6A45-BEE1-73E09DCA2D16}"/>
              </a:ext>
            </a:extLst>
          </p:cNvPr>
          <p:cNvSpPr>
            <a:spLocks noGrp="1"/>
          </p:cNvSpPr>
          <p:nvPr>
            <p:ph type="title"/>
          </p:nvPr>
        </p:nvSpPr>
        <p:spPr>
          <a:xfrm>
            <a:off x="258184" y="532167"/>
            <a:ext cx="7886700" cy="1325563"/>
          </a:xfrm>
        </p:spPr>
        <p:txBody>
          <a:bodyPr>
            <a:normAutofit/>
          </a:bodyPr>
          <a:lstStyle/>
          <a:p>
            <a:r>
              <a:rPr lang="en-GB" sz="2800" b="1" dirty="0">
                <a:latin typeface="Calibri Light" panose="020F0302020204030204" pitchFamily="34" charset="0"/>
                <a:cs typeface="Calibri Light" panose="020F0302020204030204" pitchFamily="34" charset="0"/>
              </a:rPr>
              <a:t>Discussion</a:t>
            </a:r>
          </a:p>
        </p:txBody>
      </p:sp>
      <p:sp>
        <p:nvSpPr>
          <p:cNvPr id="3" name="Platshållare för datum 2">
            <a:extLst>
              <a:ext uri="{FF2B5EF4-FFF2-40B4-BE49-F238E27FC236}">
                <a16:creationId xmlns:a16="http://schemas.microsoft.com/office/drawing/2014/main" id="{44175F08-003B-E74F-9112-76CD538AD0C4}"/>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4" name="Platshållare för bildnummer 3">
            <a:extLst>
              <a:ext uri="{FF2B5EF4-FFF2-40B4-BE49-F238E27FC236}">
                <a16:creationId xmlns:a16="http://schemas.microsoft.com/office/drawing/2014/main" id="{67C1EB1D-8014-6246-9CFE-2DCA3F14472E}"/>
              </a:ext>
            </a:extLst>
          </p:cNvPr>
          <p:cNvSpPr>
            <a:spLocks noGrp="1"/>
          </p:cNvSpPr>
          <p:nvPr>
            <p:ph type="sldNum" sz="quarter" idx="12"/>
          </p:nvPr>
        </p:nvSpPr>
        <p:spPr/>
        <p:txBody>
          <a:bodyPr/>
          <a:lstStyle/>
          <a:p>
            <a:fld id="{C338348D-F2D3-AB47-AE2A-1D59B1E58D64}" type="slidenum">
              <a:rPr lang="en-GB" smtClean="0"/>
              <a:pPr/>
              <a:t>17</a:t>
            </a:fld>
            <a:endParaRPr lang="en-GB"/>
          </a:p>
        </p:txBody>
      </p:sp>
      <p:sp>
        <p:nvSpPr>
          <p:cNvPr id="5" name="Platshållare för innehåll 4">
            <a:extLst>
              <a:ext uri="{FF2B5EF4-FFF2-40B4-BE49-F238E27FC236}">
                <a16:creationId xmlns:a16="http://schemas.microsoft.com/office/drawing/2014/main" id="{3BB19020-C123-1C41-8002-D416347E808E}"/>
              </a:ext>
            </a:extLst>
          </p:cNvPr>
          <p:cNvSpPr>
            <a:spLocks noGrp="1"/>
          </p:cNvSpPr>
          <p:nvPr>
            <p:ph sz="quarter" idx="13"/>
          </p:nvPr>
        </p:nvSpPr>
        <p:spPr>
          <a:xfrm>
            <a:off x="258184" y="1969650"/>
            <a:ext cx="8767482" cy="3612000"/>
          </a:xfrm>
        </p:spPr>
        <p:txBody>
          <a:bodyPr/>
          <a:lstStyle/>
          <a:p>
            <a:pPr marL="0" indent="0">
              <a:buNone/>
            </a:pPr>
            <a:r>
              <a:rPr lang="en-GB" b="1" dirty="0">
                <a:latin typeface="Calibri Light" panose="020F0302020204030204" pitchFamily="34" charset="0"/>
                <a:cs typeface="Calibri Light" panose="020F0302020204030204" pitchFamily="34" charset="0"/>
              </a:rPr>
              <a:t>Digitalization</a:t>
            </a:r>
            <a:r>
              <a:rPr lang="en-GB" dirty="0">
                <a:latin typeface="Calibri Light" panose="020F0302020204030204" pitchFamily="34" charset="0"/>
                <a:cs typeface="Calibri Light" panose="020F0302020204030204" pitchFamily="34" charset="0"/>
              </a:rPr>
              <a:t> – societal change – widely accepted, obvious that industry needs engineers with digital skills, development seem to be more discipline dependent</a:t>
            </a:r>
            <a:endParaRPr lang="sv-SE" dirty="0">
              <a:latin typeface="Calibri Light" panose="020F0302020204030204" pitchFamily="34" charset="0"/>
              <a:cs typeface="Calibri Light" panose="020F0302020204030204" pitchFamily="34" charset="0"/>
            </a:endParaRPr>
          </a:p>
          <a:p>
            <a:pPr marL="0" indent="0">
              <a:buNone/>
            </a:pPr>
            <a:r>
              <a:rPr lang="en-GB" dirty="0">
                <a:latin typeface="Calibri Light" panose="020F0302020204030204" pitchFamily="34" charset="0"/>
                <a:cs typeface="Calibri Light" panose="020F0302020204030204" pitchFamily="34" charset="0"/>
              </a:rPr>
              <a:t> </a:t>
            </a:r>
            <a:endParaRPr lang="sv-SE" dirty="0">
              <a:latin typeface="Calibri Light" panose="020F0302020204030204" pitchFamily="34" charset="0"/>
              <a:cs typeface="Calibri Light" panose="020F0302020204030204" pitchFamily="34" charset="0"/>
            </a:endParaRPr>
          </a:p>
          <a:p>
            <a:pPr marL="0" indent="0">
              <a:buNone/>
            </a:pPr>
            <a:r>
              <a:rPr lang="en-GB" sz="2000" b="1" dirty="0">
                <a:solidFill>
                  <a:schemeClr val="accent6">
                    <a:lumMod val="75000"/>
                  </a:schemeClr>
                </a:solidFill>
                <a:latin typeface="Calibri Light" panose="020F0302020204030204" pitchFamily="34" charset="0"/>
                <a:cs typeface="Calibri Light" panose="020F0302020204030204" pitchFamily="34" charset="0"/>
              </a:rPr>
              <a:t>+ production --------bio--------civil, energy--------mechanics(and chemistry, physics)-</a:t>
            </a:r>
            <a:endParaRPr lang="sv-SE" sz="2000" b="1" dirty="0">
              <a:solidFill>
                <a:schemeClr val="accent6">
                  <a:lumMod val="75000"/>
                </a:schemeClr>
              </a:solidFill>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r>
              <a:rPr lang="en-GB" b="1" dirty="0">
                <a:latin typeface="Calibri Light" panose="020F0302020204030204" pitchFamily="34" charset="0"/>
                <a:cs typeface="Calibri Light" panose="020F0302020204030204" pitchFamily="34" charset="0"/>
              </a:rPr>
              <a:t>SD</a:t>
            </a:r>
            <a:r>
              <a:rPr lang="en-GB" dirty="0">
                <a:latin typeface="Calibri Light" panose="020F0302020204030204" pitchFamily="34" charset="0"/>
                <a:cs typeface="Calibri Light" panose="020F0302020204030204" pitchFamily="34" charset="0"/>
              </a:rPr>
              <a:t> – level of integration depends upon societal pressure. Society or/and university needs to have a vision on strengthening SD, pressure from outside seem to be different in different countries</a:t>
            </a:r>
            <a:endParaRPr lang="sv-SE" dirty="0">
              <a:latin typeface="Calibri Light" panose="020F03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a:p>
            <a:pPr marL="0" indent="0">
              <a:buNone/>
            </a:pPr>
            <a:r>
              <a:rPr lang="en-GB" sz="2000" b="1" dirty="0">
                <a:solidFill>
                  <a:schemeClr val="accent1">
                    <a:lumMod val="75000"/>
                  </a:schemeClr>
                </a:solidFill>
                <a:latin typeface="Calibri Light" panose="020F0302020204030204" pitchFamily="34" charset="0"/>
                <a:cs typeface="Calibri Light" panose="020F0302020204030204" pitchFamily="34" charset="0"/>
              </a:rPr>
              <a:t>+  Denmark-----------Sweden------------Iceland-------------Finland------------Norway -</a:t>
            </a:r>
            <a:endParaRPr lang="sv-SE" sz="2000" b="1" dirty="0">
              <a:solidFill>
                <a:schemeClr val="accent1">
                  <a:lumMod val="75000"/>
                </a:schemeClr>
              </a:solidFill>
              <a:latin typeface="Calibri Light" panose="020F0302020204030204" pitchFamily="34" charset="0"/>
              <a:cs typeface="Calibri Light" panose="020F0302020204030204" pitchFamily="34" charset="0"/>
            </a:endParaRPr>
          </a:p>
          <a:p>
            <a:pPr marL="0" indent="0">
              <a:buNone/>
            </a:pPr>
            <a:r>
              <a:rPr lang="en-GB" dirty="0">
                <a:latin typeface="Calibri Light" panose="020F0302020204030204" pitchFamily="34" charset="0"/>
                <a:cs typeface="Calibri Light" panose="020F0302020204030204" pitchFamily="34" charset="0"/>
              </a:rPr>
              <a:t> </a:t>
            </a:r>
          </a:p>
          <a:p>
            <a:pPr marL="0" indent="0">
              <a:buNone/>
            </a:pPr>
            <a:endParaRPr lang="en-GB" dirty="0">
              <a:latin typeface="Calibri Light" panose="020F0302020204030204" pitchFamily="34" charset="0"/>
              <a:cs typeface="Calibri Light" panose="020F0302020204030204" pitchFamily="34" charset="0"/>
            </a:endParaRPr>
          </a:p>
          <a:p>
            <a:pPr marL="0" indent="0">
              <a:buNone/>
            </a:pPr>
            <a:endParaRPr lang="sv-SE" dirty="0">
              <a:latin typeface="Calibri Light" panose="020F0302020204030204" pitchFamily="34" charset="0"/>
              <a:cs typeface="Calibri Light" panose="020F0302020204030204" pitchFamily="34" charset="0"/>
            </a:endParaRPr>
          </a:p>
          <a:p>
            <a:endParaRPr lang="en-GB" dirty="0"/>
          </a:p>
        </p:txBody>
      </p:sp>
    </p:spTree>
    <p:extLst>
      <p:ext uri="{BB962C8B-B14F-4D97-AF65-F5344CB8AC3E}">
        <p14:creationId xmlns:p14="http://schemas.microsoft.com/office/powerpoint/2010/main" val="1474441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0D4795-B40F-894C-8ADE-AB7E602776ED}"/>
              </a:ext>
            </a:extLst>
          </p:cNvPr>
          <p:cNvSpPr>
            <a:spLocks noGrp="1"/>
          </p:cNvSpPr>
          <p:nvPr>
            <p:ph type="title"/>
          </p:nvPr>
        </p:nvSpPr>
        <p:spPr/>
        <p:txBody>
          <a:bodyPr>
            <a:normAutofit/>
          </a:bodyPr>
          <a:lstStyle/>
          <a:p>
            <a:r>
              <a:rPr lang="en-GB" sz="2800" b="1" dirty="0">
                <a:latin typeface="Calibri Light" panose="020F0302020204030204" pitchFamily="34" charset="0"/>
                <a:cs typeface="Calibri Light" panose="020F0302020204030204" pitchFamily="34" charset="0"/>
              </a:rPr>
              <a:t>Expected change when it comes to education in general:</a:t>
            </a:r>
          </a:p>
        </p:txBody>
      </p:sp>
      <p:sp>
        <p:nvSpPr>
          <p:cNvPr id="3" name="Platshållare för datum 2">
            <a:extLst>
              <a:ext uri="{FF2B5EF4-FFF2-40B4-BE49-F238E27FC236}">
                <a16:creationId xmlns:a16="http://schemas.microsoft.com/office/drawing/2014/main" id="{8FD05C0B-9058-B34F-9A94-45434A172833}"/>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4" name="Platshållare för bildnummer 3">
            <a:extLst>
              <a:ext uri="{FF2B5EF4-FFF2-40B4-BE49-F238E27FC236}">
                <a16:creationId xmlns:a16="http://schemas.microsoft.com/office/drawing/2014/main" id="{AEA98CA0-C1DB-2F4E-A33A-169AB88E5872}"/>
              </a:ext>
            </a:extLst>
          </p:cNvPr>
          <p:cNvSpPr>
            <a:spLocks noGrp="1"/>
          </p:cNvSpPr>
          <p:nvPr>
            <p:ph type="sldNum" sz="quarter" idx="12"/>
          </p:nvPr>
        </p:nvSpPr>
        <p:spPr/>
        <p:txBody>
          <a:bodyPr/>
          <a:lstStyle/>
          <a:p>
            <a:fld id="{C338348D-F2D3-AB47-AE2A-1D59B1E58D64}" type="slidenum">
              <a:rPr lang="en-GB" smtClean="0"/>
              <a:pPr/>
              <a:t>18</a:t>
            </a:fld>
            <a:endParaRPr lang="en-GB"/>
          </a:p>
        </p:txBody>
      </p:sp>
      <p:sp>
        <p:nvSpPr>
          <p:cNvPr id="5" name="Platshållare för innehåll 4">
            <a:extLst>
              <a:ext uri="{FF2B5EF4-FFF2-40B4-BE49-F238E27FC236}">
                <a16:creationId xmlns:a16="http://schemas.microsoft.com/office/drawing/2014/main" id="{2138A15E-2484-1A4F-B13C-B187BC79AB8C}"/>
              </a:ext>
            </a:extLst>
          </p:cNvPr>
          <p:cNvSpPr>
            <a:spLocks noGrp="1"/>
          </p:cNvSpPr>
          <p:nvPr>
            <p:ph sz="quarter" idx="13"/>
          </p:nvPr>
        </p:nvSpPr>
        <p:spPr>
          <a:xfrm>
            <a:off x="868362" y="2150174"/>
            <a:ext cx="7559674" cy="4024715"/>
          </a:xfrm>
        </p:spPr>
        <p:txBody>
          <a:bodyPr>
            <a:normAutofit/>
          </a:bodyPr>
          <a:lstStyle/>
          <a:p>
            <a:r>
              <a:rPr lang="en-GB" sz="2400" dirty="0"/>
              <a:t>Expectation of  the need of more </a:t>
            </a:r>
            <a:r>
              <a:rPr lang="en-GB" sz="4000" dirty="0"/>
              <a:t>Y</a:t>
            </a:r>
            <a:r>
              <a:rPr lang="en-GB" sz="2400" dirty="0"/>
              <a:t> or </a:t>
            </a:r>
            <a:r>
              <a:rPr lang="en-GB" sz="4000" dirty="0"/>
              <a:t>T</a:t>
            </a:r>
            <a:r>
              <a:rPr lang="en-GB" sz="2400" dirty="0"/>
              <a:t>-shaped engineers instead of only </a:t>
            </a:r>
            <a:r>
              <a:rPr lang="en-GB" sz="4000" dirty="0"/>
              <a:t>I</a:t>
            </a:r>
            <a:r>
              <a:rPr lang="en-GB" sz="2400" dirty="0"/>
              <a:t>-shaped engineers</a:t>
            </a:r>
          </a:p>
          <a:p>
            <a:endParaRPr lang="en-GB" sz="2400" dirty="0"/>
          </a:p>
          <a:p>
            <a:r>
              <a:rPr lang="en-GB" sz="2400" dirty="0"/>
              <a:t>Education more flexible, both when it comes to where, when and how </a:t>
            </a:r>
          </a:p>
          <a:p>
            <a:endParaRPr lang="en-GB" sz="2400" dirty="0"/>
          </a:p>
          <a:p>
            <a:r>
              <a:rPr lang="en-GB" sz="2400" dirty="0"/>
              <a:t>The role of the university may change – controlling/valuing experiences/knowledge rather than giving the courses</a:t>
            </a:r>
          </a:p>
          <a:p>
            <a:endParaRPr lang="en-GB" dirty="0"/>
          </a:p>
          <a:p>
            <a:endParaRPr lang="en-GB" dirty="0"/>
          </a:p>
          <a:p>
            <a:endParaRPr lang="en-GB" dirty="0"/>
          </a:p>
        </p:txBody>
      </p:sp>
    </p:spTree>
    <p:extLst>
      <p:ext uri="{BB962C8B-B14F-4D97-AF65-F5344CB8AC3E}">
        <p14:creationId xmlns:p14="http://schemas.microsoft.com/office/powerpoint/2010/main" val="2157063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0D4795-B40F-894C-8ADE-AB7E602776ED}"/>
              </a:ext>
            </a:extLst>
          </p:cNvPr>
          <p:cNvSpPr>
            <a:spLocks noGrp="1"/>
          </p:cNvSpPr>
          <p:nvPr>
            <p:ph type="title"/>
          </p:nvPr>
        </p:nvSpPr>
        <p:spPr/>
        <p:txBody>
          <a:bodyPr>
            <a:normAutofit/>
          </a:bodyPr>
          <a:lstStyle/>
          <a:p>
            <a:r>
              <a:rPr lang="en-GB" sz="2800" b="1" dirty="0">
                <a:latin typeface="Calibri Light" panose="020F0302020204030204" pitchFamily="34" charset="0"/>
                <a:cs typeface="Calibri Light" panose="020F0302020204030204" pitchFamily="34" charset="0"/>
              </a:rPr>
              <a:t>Expected change when it comes to pedagogical approaches:</a:t>
            </a:r>
          </a:p>
        </p:txBody>
      </p:sp>
      <p:sp>
        <p:nvSpPr>
          <p:cNvPr id="3" name="Platshållare för datum 2">
            <a:extLst>
              <a:ext uri="{FF2B5EF4-FFF2-40B4-BE49-F238E27FC236}">
                <a16:creationId xmlns:a16="http://schemas.microsoft.com/office/drawing/2014/main" id="{8FD05C0B-9058-B34F-9A94-45434A172833}"/>
              </a:ext>
            </a:extLst>
          </p:cNvPr>
          <p:cNvSpPr>
            <a:spLocks noGrp="1"/>
          </p:cNvSpPr>
          <p:nvPr>
            <p:ph type="dt" sz="half" idx="11"/>
          </p:nvPr>
        </p:nvSpPr>
        <p:spPr/>
        <p:txBody>
          <a:bodyPr/>
          <a:lstStyle/>
          <a:p>
            <a:fld id="{FB2CF90B-63BC-6544-9FB4-A72410329261}" type="datetime1">
              <a:rPr lang="sv-SE" smtClean="0"/>
              <a:t>2022-05-25</a:t>
            </a:fld>
            <a:endParaRPr lang="en-GB" dirty="0"/>
          </a:p>
        </p:txBody>
      </p:sp>
      <p:sp>
        <p:nvSpPr>
          <p:cNvPr id="4" name="Platshållare för bildnummer 3">
            <a:extLst>
              <a:ext uri="{FF2B5EF4-FFF2-40B4-BE49-F238E27FC236}">
                <a16:creationId xmlns:a16="http://schemas.microsoft.com/office/drawing/2014/main" id="{AEA98CA0-C1DB-2F4E-A33A-169AB88E5872}"/>
              </a:ext>
            </a:extLst>
          </p:cNvPr>
          <p:cNvSpPr>
            <a:spLocks noGrp="1"/>
          </p:cNvSpPr>
          <p:nvPr>
            <p:ph type="sldNum" sz="quarter" idx="12"/>
          </p:nvPr>
        </p:nvSpPr>
        <p:spPr/>
        <p:txBody>
          <a:bodyPr/>
          <a:lstStyle/>
          <a:p>
            <a:fld id="{C338348D-F2D3-AB47-AE2A-1D59B1E58D64}" type="slidenum">
              <a:rPr lang="en-GB" smtClean="0"/>
              <a:pPr/>
              <a:t>19</a:t>
            </a:fld>
            <a:endParaRPr lang="en-GB"/>
          </a:p>
        </p:txBody>
      </p:sp>
      <p:sp>
        <p:nvSpPr>
          <p:cNvPr id="5" name="Platshållare för innehåll 4">
            <a:extLst>
              <a:ext uri="{FF2B5EF4-FFF2-40B4-BE49-F238E27FC236}">
                <a16:creationId xmlns:a16="http://schemas.microsoft.com/office/drawing/2014/main" id="{2138A15E-2484-1A4F-B13C-B187BC79AB8C}"/>
              </a:ext>
            </a:extLst>
          </p:cNvPr>
          <p:cNvSpPr>
            <a:spLocks noGrp="1"/>
          </p:cNvSpPr>
          <p:nvPr>
            <p:ph sz="quarter" idx="13"/>
          </p:nvPr>
        </p:nvSpPr>
        <p:spPr>
          <a:xfrm>
            <a:off x="868362" y="2150174"/>
            <a:ext cx="7559674" cy="4024715"/>
          </a:xfrm>
        </p:spPr>
        <p:txBody>
          <a:bodyPr>
            <a:normAutofit/>
          </a:bodyPr>
          <a:lstStyle/>
          <a:p>
            <a:r>
              <a:rPr lang="en-GB" sz="1800" dirty="0">
                <a:latin typeface="Calibri Light" panose="020F0302020204030204" pitchFamily="34" charset="0"/>
                <a:cs typeface="Calibri Light" panose="020F0302020204030204" pitchFamily="34" charset="0"/>
              </a:rPr>
              <a:t>There is a common understanding that the old fashion way using essentially lectures and tests in the end of the course is not the most efficient way of teaching</a:t>
            </a:r>
          </a:p>
          <a:p>
            <a:pPr marL="0" indent="0">
              <a:buNone/>
            </a:pPr>
            <a:r>
              <a:rPr lang="sv-SE" sz="1800" dirty="0">
                <a:latin typeface="Calibri Light" panose="020F0302020204030204" pitchFamily="34" charset="0"/>
                <a:cs typeface="Calibri Light" panose="020F0302020204030204" pitchFamily="34" charset="0"/>
              </a:rPr>
              <a:t> </a:t>
            </a:r>
            <a:endParaRPr lang="en-GB" sz="1800" dirty="0">
              <a:latin typeface="Calibri Light" panose="020F0302020204030204" pitchFamily="34" charset="0"/>
              <a:cs typeface="Calibri Light" panose="020F0302020204030204" pitchFamily="34" charset="0"/>
            </a:endParaRPr>
          </a:p>
          <a:p>
            <a:r>
              <a:rPr lang="en-GB" sz="1800" dirty="0">
                <a:latin typeface="Calibri Light" panose="020F0302020204030204" pitchFamily="34" charset="0"/>
                <a:cs typeface="Calibri Light" panose="020F0302020204030204" pitchFamily="34" charset="0"/>
              </a:rPr>
              <a:t>Increase in prevalence of problem based courses (PBL, CDE etc.)</a:t>
            </a:r>
          </a:p>
          <a:p>
            <a:endParaRPr lang="en-GB" sz="1800" dirty="0">
              <a:latin typeface="Calibri Light" panose="020F0302020204030204" pitchFamily="34" charset="0"/>
              <a:cs typeface="Calibri Light" panose="020F0302020204030204" pitchFamily="34" charset="0"/>
            </a:endParaRPr>
          </a:p>
          <a:p>
            <a:r>
              <a:rPr lang="en-GB" sz="1800" dirty="0">
                <a:latin typeface="Calibri Light" panose="020F0302020204030204" pitchFamily="34" charset="0"/>
                <a:cs typeface="Calibri Light" panose="020F0302020204030204" pitchFamily="34" charset="0"/>
              </a:rPr>
              <a:t>Focus on interdisciplinary courses/approaches</a:t>
            </a:r>
          </a:p>
          <a:p>
            <a:pPr marL="0" indent="0">
              <a:buNone/>
            </a:pPr>
            <a:r>
              <a:rPr lang="en-GB" sz="1800" b="1" dirty="0">
                <a:latin typeface="Calibri Light" panose="020F0302020204030204" pitchFamily="34" charset="0"/>
                <a:cs typeface="Calibri Light" panose="020F0302020204030204" pitchFamily="34" charset="0"/>
              </a:rPr>
              <a:t>‘I hope it increases (interdisciplinary courses). It may not be in every course ... "..." ... It may be a housing project or another, but when one thinks of heat exchanger and solar energy, then one thinks of another social sustainability, and rent setting and availability and inclusion.’ (</a:t>
            </a:r>
            <a:r>
              <a:rPr lang="en-GB" sz="1800" b="1" dirty="0" err="1">
                <a:latin typeface="Calibri Light" panose="020F0302020204030204" pitchFamily="34" charset="0"/>
                <a:cs typeface="Calibri Light" panose="020F0302020204030204" pitchFamily="34" charset="0"/>
              </a:rPr>
              <a:t>Swe</a:t>
            </a:r>
            <a:r>
              <a:rPr lang="en-GB" sz="1800" b="1" dirty="0">
                <a:latin typeface="Calibri Light" panose="020F0302020204030204" pitchFamily="34" charset="0"/>
                <a:cs typeface="Calibri Light" panose="020F0302020204030204" pitchFamily="34" charset="0"/>
              </a:rPr>
              <a:t> 3)</a:t>
            </a:r>
          </a:p>
          <a:p>
            <a:pPr marL="0" indent="0">
              <a:buNone/>
            </a:pPr>
            <a:endParaRPr lang="en-GB" sz="1800" b="1" dirty="0">
              <a:latin typeface="Calibri Light" panose="020F0302020204030204" pitchFamily="34" charset="0"/>
              <a:cs typeface="Calibri Light" panose="020F0302020204030204" pitchFamily="34" charset="0"/>
            </a:endParaRPr>
          </a:p>
          <a:p>
            <a:r>
              <a:rPr lang="en-GB" sz="1800" dirty="0">
                <a:latin typeface="Calibri Light" panose="020F0302020204030204" pitchFamily="34" charset="0"/>
                <a:cs typeface="Calibri Light" panose="020F0302020204030204" pitchFamily="34" charset="0"/>
              </a:rPr>
              <a:t>Assessment processes difficult to change</a:t>
            </a:r>
            <a:endParaRPr lang="sv-SE" sz="1800" dirty="0">
              <a:latin typeface="Calibri Light" panose="020F0302020204030204" pitchFamily="34" charset="0"/>
              <a:cs typeface="Calibri Light" panose="020F0302020204030204" pitchFamily="34" charset="0"/>
            </a:endParaRPr>
          </a:p>
          <a:p>
            <a:endParaRPr lang="en-GB" dirty="0"/>
          </a:p>
        </p:txBody>
      </p:sp>
    </p:spTree>
    <p:extLst>
      <p:ext uri="{BB962C8B-B14F-4D97-AF65-F5344CB8AC3E}">
        <p14:creationId xmlns:p14="http://schemas.microsoft.com/office/powerpoint/2010/main" val="95449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29711751-F34B-004F-8AF8-7BBA0ADB85C9}"/>
              </a:ext>
            </a:extLst>
          </p:cNvPr>
          <p:cNvSpPr txBox="1"/>
          <p:nvPr/>
        </p:nvSpPr>
        <p:spPr>
          <a:xfrm>
            <a:off x="950759" y="2900633"/>
            <a:ext cx="7242482" cy="1384995"/>
          </a:xfrm>
          <a:prstGeom prst="rect">
            <a:avLst/>
          </a:prstGeom>
          <a:solidFill>
            <a:schemeClr val="bg1"/>
          </a:solidFill>
        </p:spPr>
        <p:txBody>
          <a:bodyPr wrap="square" rtlCol="0">
            <a:spAutoFit/>
          </a:bodyPr>
          <a:lstStyle/>
          <a:p>
            <a:r>
              <a:rPr lang="en-GB" sz="2800" b="1" dirty="0"/>
              <a:t>The overarching goal is to create a platform for knowhow sharing, a nexus for generation and dissemination of new ideas on STEM education.</a:t>
            </a:r>
          </a:p>
        </p:txBody>
      </p:sp>
      <p:sp>
        <p:nvSpPr>
          <p:cNvPr id="8" name="textruta 7">
            <a:extLst>
              <a:ext uri="{FF2B5EF4-FFF2-40B4-BE49-F238E27FC236}">
                <a16:creationId xmlns:a16="http://schemas.microsoft.com/office/drawing/2014/main" id="{8A392255-045D-5B42-A189-8D21313F15CC}"/>
              </a:ext>
            </a:extLst>
          </p:cNvPr>
          <p:cNvSpPr txBox="1"/>
          <p:nvPr/>
        </p:nvSpPr>
        <p:spPr>
          <a:xfrm>
            <a:off x="3485478" y="1538342"/>
            <a:ext cx="1447832" cy="707886"/>
          </a:xfrm>
          <a:prstGeom prst="rect">
            <a:avLst/>
          </a:prstGeom>
          <a:noFill/>
        </p:spPr>
        <p:txBody>
          <a:bodyPr wrap="none" rtlCol="0">
            <a:spAutoFit/>
          </a:bodyPr>
          <a:lstStyle/>
          <a:p>
            <a:r>
              <a:rPr lang="sv-SE" sz="4000" dirty="0">
                <a:solidFill>
                  <a:schemeClr val="bg1"/>
                </a:solidFill>
              </a:rPr>
              <a:t>WHY?</a:t>
            </a:r>
          </a:p>
        </p:txBody>
      </p:sp>
      <p:sp>
        <p:nvSpPr>
          <p:cNvPr id="5" name="textruta 4">
            <a:extLst>
              <a:ext uri="{FF2B5EF4-FFF2-40B4-BE49-F238E27FC236}">
                <a16:creationId xmlns:a16="http://schemas.microsoft.com/office/drawing/2014/main" id="{43A8AC22-4DFE-E64E-8CB7-29E62F86F03F}"/>
              </a:ext>
            </a:extLst>
          </p:cNvPr>
          <p:cNvSpPr txBox="1"/>
          <p:nvPr/>
        </p:nvSpPr>
        <p:spPr>
          <a:xfrm>
            <a:off x="1173773" y="4484361"/>
            <a:ext cx="6796454" cy="646331"/>
          </a:xfrm>
          <a:prstGeom prst="rect">
            <a:avLst/>
          </a:prstGeom>
          <a:solidFill>
            <a:schemeClr val="bg1"/>
          </a:solidFill>
        </p:spPr>
        <p:txBody>
          <a:bodyPr wrap="square" rtlCol="0">
            <a:spAutoFit/>
          </a:bodyPr>
          <a:lstStyle/>
          <a:p>
            <a:r>
              <a:rPr lang="sv-SE" dirty="0"/>
              <a:t>KTH, Aalto University, Aalborg University, Reykjavik University, Stavanger University, NORDTEK, ANE</a:t>
            </a:r>
          </a:p>
        </p:txBody>
      </p:sp>
    </p:spTree>
    <p:extLst>
      <p:ext uri="{BB962C8B-B14F-4D97-AF65-F5344CB8AC3E}">
        <p14:creationId xmlns:p14="http://schemas.microsoft.com/office/powerpoint/2010/main" val="324627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8A392255-045D-5B42-A189-8D21313F15CC}"/>
              </a:ext>
            </a:extLst>
          </p:cNvPr>
          <p:cNvSpPr txBox="1"/>
          <p:nvPr/>
        </p:nvSpPr>
        <p:spPr>
          <a:xfrm>
            <a:off x="4905488" y="2130012"/>
            <a:ext cx="1856534" cy="923330"/>
          </a:xfrm>
          <a:prstGeom prst="rect">
            <a:avLst/>
          </a:prstGeom>
          <a:noFill/>
        </p:spPr>
        <p:txBody>
          <a:bodyPr wrap="none" rtlCol="0">
            <a:spAutoFit/>
          </a:bodyPr>
          <a:lstStyle/>
          <a:p>
            <a:r>
              <a:rPr lang="sv-SE" sz="5400" b="1" dirty="0">
                <a:solidFill>
                  <a:schemeClr val="bg1"/>
                </a:solidFill>
              </a:rPr>
              <a:t>TACK!</a:t>
            </a:r>
          </a:p>
        </p:txBody>
      </p:sp>
      <p:sp>
        <p:nvSpPr>
          <p:cNvPr id="2" name="textruta 1">
            <a:extLst>
              <a:ext uri="{FF2B5EF4-FFF2-40B4-BE49-F238E27FC236}">
                <a16:creationId xmlns:a16="http://schemas.microsoft.com/office/drawing/2014/main" id="{4B7501C1-5AC4-5A43-83E5-77EE00439649}"/>
              </a:ext>
            </a:extLst>
          </p:cNvPr>
          <p:cNvSpPr txBox="1"/>
          <p:nvPr/>
        </p:nvSpPr>
        <p:spPr>
          <a:xfrm>
            <a:off x="7078532" y="5852160"/>
            <a:ext cx="1678665" cy="646331"/>
          </a:xfrm>
          <a:prstGeom prst="rect">
            <a:avLst/>
          </a:prstGeom>
          <a:solidFill>
            <a:schemeClr val="bg1"/>
          </a:solidFill>
        </p:spPr>
        <p:txBody>
          <a:bodyPr wrap="none" rtlCol="0">
            <a:spAutoFit/>
          </a:bodyPr>
          <a:lstStyle/>
          <a:p>
            <a:r>
              <a:rPr lang="sv-SE" dirty="0"/>
              <a:t>Lena Gumaelius</a:t>
            </a:r>
          </a:p>
          <a:p>
            <a:r>
              <a:rPr lang="sv-SE" dirty="0" err="1"/>
              <a:t>lenagu@kth.se</a:t>
            </a:r>
            <a:endParaRPr lang="sv-SE" dirty="0"/>
          </a:p>
        </p:txBody>
      </p:sp>
    </p:spTree>
    <p:extLst>
      <p:ext uri="{BB962C8B-B14F-4D97-AF65-F5344CB8AC3E}">
        <p14:creationId xmlns:p14="http://schemas.microsoft.com/office/powerpoint/2010/main" val="1304640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6FF4C6-79CC-7842-B4E3-EC747C337088}"/>
              </a:ext>
            </a:extLst>
          </p:cNvPr>
          <p:cNvSpPr>
            <a:spLocks noGrp="1"/>
          </p:cNvSpPr>
          <p:nvPr>
            <p:ph type="title"/>
          </p:nvPr>
        </p:nvSpPr>
        <p:spPr/>
        <p:txBody>
          <a:bodyPr/>
          <a:lstStyle/>
          <a:p>
            <a:r>
              <a:rPr lang="sv-SE" dirty="0"/>
              <a:t>Vad vill Anna prata om?</a:t>
            </a:r>
          </a:p>
        </p:txBody>
      </p:sp>
      <p:sp>
        <p:nvSpPr>
          <p:cNvPr id="3" name="Platshållare för innehåll 2">
            <a:extLst>
              <a:ext uri="{FF2B5EF4-FFF2-40B4-BE49-F238E27FC236}">
                <a16:creationId xmlns:a16="http://schemas.microsoft.com/office/drawing/2014/main" id="{088AB529-7FE3-BD4F-94E2-3C0BD9B2010D}"/>
              </a:ext>
            </a:extLst>
          </p:cNvPr>
          <p:cNvSpPr>
            <a:spLocks noGrp="1"/>
          </p:cNvSpPr>
          <p:nvPr>
            <p:ph sz="quarter" idx="13"/>
          </p:nvPr>
        </p:nvSpPr>
        <p:spPr/>
        <p:txBody>
          <a:bodyPr/>
          <a:lstStyle/>
          <a:p>
            <a:r>
              <a:rPr lang="sv-SE" dirty="0"/>
              <a:t>Om man gör om ingenjörsutbildningen, gör man också om den så att man kan attrahera flera? Ökar man </a:t>
            </a:r>
            <a:r>
              <a:rPr lang="sv-SE" dirty="0" err="1"/>
              <a:t>inklusiviteten</a:t>
            </a:r>
            <a:r>
              <a:rPr lang="sv-SE" dirty="0"/>
              <a:t>?</a:t>
            </a:r>
          </a:p>
          <a:p>
            <a:pPr marL="0" indent="0">
              <a:buNone/>
            </a:pPr>
            <a:r>
              <a:rPr lang="sv-SE" dirty="0"/>
              <a:t>Lena kommer att svara ungefär så här:</a:t>
            </a:r>
          </a:p>
          <a:p>
            <a:r>
              <a:rPr lang="sv-SE" dirty="0"/>
              <a:t>Utvecklas definitivt nya typer av ingenjörsutbildningar – även om de gamla också finns kvar. </a:t>
            </a:r>
          </a:p>
          <a:p>
            <a:r>
              <a:rPr lang="sv-SE" dirty="0"/>
              <a:t>Jag tror att det blir mer fokus på vad syftet med utbildningen är (i stället för att det bara fokuseras på att man ska kunna matte och sedan lösa problem. Det tror jag kan locka tjejer och andra grupper som normalt inte väljer ingenjörsutbildning. </a:t>
            </a:r>
          </a:p>
          <a:p>
            <a:r>
              <a:rPr lang="sv-SE" dirty="0"/>
              <a:t>Det kommer behövas många flera med programmeringskunskaper, vända på det och säga att vi måste se till att få in en bredare grupp – hur får vi de som inte väljer ingenjörsutbildning idag att vilja programmera? – hur kan vi hjälpa ”tjejer” att tycka att det är OK att programmera? Programmeringsskolor? I skolan innan </a:t>
            </a:r>
            <a:r>
              <a:rPr lang="sv-SE" dirty="0" err="1"/>
              <a:t>univ</a:t>
            </a:r>
            <a:r>
              <a:rPr lang="sv-SE" dirty="0"/>
              <a:t>? I dag efter – pojkar har ett försprång som är svårt att ta ifatt. </a:t>
            </a:r>
          </a:p>
          <a:p>
            <a:endParaRPr lang="sv-SE" dirty="0"/>
          </a:p>
        </p:txBody>
      </p:sp>
    </p:spTree>
    <p:extLst>
      <p:ext uri="{BB962C8B-B14F-4D97-AF65-F5344CB8AC3E}">
        <p14:creationId xmlns:p14="http://schemas.microsoft.com/office/powerpoint/2010/main" val="143266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DCCC9B85-E5AE-4E4E-B974-6BA52AE3AEA5}"/>
              </a:ext>
            </a:extLst>
          </p:cNvPr>
          <p:cNvSpPr>
            <a:spLocks noGrp="1"/>
          </p:cNvSpPr>
          <p:nvPr>
            <p:ph sz="quarter" idx="13"/>
          </p:nvPr>
        </p:nvSpPr>
        <p:spPr/>
        <p:txBody>
          <a:bodyPr/>
          <a:lstStyle/>
          <a:p>
            <a:endParaRPr lang="sv-SE"/>
          </a:p>
        </p:txBody>
      </p:sp>
      <p:sp>
        <p:nvSpPr>
          <p:cNvPr id="5" name="Rubrik 4">
            <a:extLst>
              <a:ext uri="{FF2B5EF4-FFF2-40B4-BE49-F238E27FC236}">
                <a16:creationId xmlns:a16="http://schemas.microsoft.com/office/drawing/2014/main" id="{5BB21E8F-FF7D-0A43-9A7A-CA3B0A7750E9}"/>
              </a:ext>
            </a:extLst>
          </p:cNvPr>
          <p:cNvSpPr>
            <a:spLocks noGrp="1"/>
          </p:cNvSpPr>
          <p:nvPr>
            <p:ph type="title"/>
          </p:nvPr>
        </p:nvSpPr>
        <p:spPr/>
        <p:txBody>
          <a:bodyPr/>
          <a:lstStyle/>
          <a:p>
            <a:endParaRPr lang="sv-SE"/>
          </a:p>
        </p:txBody>
      </p:sp>
    </p:spTree>
    <p:extLst>
      <p:ext uri="{BB962C8B-B14F-4D97-AF65-F5344CB8AC3E}">
        <p14:creationId xmlns:p14="http://schemas.microsoft.com/office/powerpoint/2010/main" val="1333470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DF6DAD-6680-48EA-B64B-A5F5A4E46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345" y="364885"/>
            <a:ext cx="4519422" cy="579292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FE260100-84F0-BC42-8943-820AFCE216D0}"/>
              </a:ext>
            </a:extLst>
          </p:cNvPr>
          <p:cNvSpPr>
            <a:spLocks noGrp="1"/>
          </p:cNvSpPr>
          <p:nvPr>
            <p:ph type="title"/>
          </p:nvPr>
        </p:nvSpPr>
        <p:spPr>
          <a:xfrm>
            <a:off x="713232" y="700186"/>
            <a:ext cx="4030870" cy="1188720"/>
          </a:xfrm>
        </p:spPr>
        <p:txBody>
          <a:bodyPr vert="horz" lIns="91440" tIns="45720" rIns="91440" bIns="45720" rtlCol="0" anchor="ctr">
            <a:normAutofit/>
          </a:bodyPr>
          <a:lstStyle/>
          <a:p>
            <a:pPr defTabSz="914400"/>
            <a:r>
              <a:rPr lang="en-US" sz="3700">
                <a:solidFill>
                  <a:schemeClr val="bg1"/>
                </a:solidFill>
              </a:rPr>
              <a:t>Målsättning med NordEn Hub är att:</a:t>
            </a:r>
          </a:p>
        </p:txBody>
      </p:sp>
      <p:sp>
        <p:nvSpPr>
          <p:cNvPr id="3" name="Platshållare för innehåll 2">
            <a:extLst>
              <a:ext uri="{FF2B5EF4-FFF2-40B4-BE49-F238E27FC236}">
                <a16:creationId xmlns:a16="http://schemas.microsoft.com/office/drawing/2014/main" id="{1FC541D3-AD21-5B4E-8054-79BFE09BFAEF}"/>
              </a:ext>
            </a:extLst>
          </p:cNvPr>
          <p:cNvSpPr>
            <a:spLocks noGrp="1"/>
          </p:cNvSpPr>
          <p:nvPr>
            <p:ph idx="1"/>
          </p:nvPr>
        </p:nvSpPr>
        <p:spPr>
          <a:xfrm>
            <a:off x="713232" y="2066544"/>
            <a:ext cx="4030870" cy="3788346"/>
          </a:xfrm>
        </p:spPr>
        <p:txBody>
          <a:bodyPr vert="horz" lIns="91440" tIns="45720" rIns="91440" bIns="45720" rtlCol="0">
            <a:normAutofit/>
          </a:bodyPr>
          <a:lstStyle/>
          <a:p>
            <a:pPr marL="0" indent="-228600" defTabSz="914400" fontAlgn="base"/>
            <a:r>
              <a:rPr lang="sv-SE" sz="1600" dirty="0">
                <a:solidFill>
                  <a:schemeClr val="bg1"/>
                </a:solidFill>
              </a:rPr>
              <a:t>Stimulera utvecklingen av ingenjörsutbildning i Norden</a:t>
            </a:r>
          </a:p>
          <a:p>
            <a:pPr marL="457200" indent="-228600" defTabSz="914400" fontAlgn="base"/>
            <a:endParaRPr lang="sv-SE" sz="1600" dirty="0">
              <a:solidFill>
                <a:schemeClr val="bg1"/>
              </a:solidFill>
            </a:endParaRPr>
          </a:p>
          <a:p>
            <a:pPr marL="0" indent="-228600" defTabSz="914400" fontAlgn="base"/>
            <a:r>
              <a:rPr lang="sv-SE" sz="1600" dirty="0">
                <a:solidFill>
                  <a:schemeClr val="bg1"/>
                </a:solidFill>
              </a:rPr>
              <a:t>Fungera som en </a:t>
            </a:r>
            <a:r>
              <a:rPr lang="sv-SE" sz="1600" dirty="0" err="1">
                <a:solidFill>
                  <a:schemeClr val="bg1"/>
                </a:solidFill>
              </a:rPr>
              <a:t>expertkälla</a:t>
            </a:r>
            <a:r>
              <a:rPr lang="sv-SE" sz="1600" dirty="0">
                <a:solidFill>
                  <a:schemeClr val="bg1"/>
                </a:solidFill>
              </a:rPr>
              <a:t> för politiker och beslutsfattare</a:t>
            </a:r>
          </a:p>
          <a:p>
            <a:pPr marL="0" indent="-228600" defTabSz="914400" fontAlgn="base"/>
            <a:endParaRPr lang="sv-SE" sz="1600" dirty="0">
              <a:solidFill>
                <a:schemeClr val="bg1"/>
              </a:solidFill>
            </a:endParaRPr>
          </a:p>
          <a:p>
            <a:pPr marL="0" indent="-228600" defTabSz="914400" fontAlgn="base"/>
            <a:r>
              <a:rPr lang="sv-SE" sz="1600" dirty="0">
                <a:solidFill>
                  <a:schemeClr val="bg1"/>
                </a:solidFill>
              </a:rPr>
              <a:t>Etablera ett nätverk för intressenter av ingenjörsutbildning</a:t>
            </a:r>
          </a:p>
          <a:p>
            <a:pPr marL="0" indent="-228600" defTabSz="914400" fontAlgn="base"/>
            <a:endParaRPr lang="sv-SE" sz="1600" dirty="0">
              <a:solidFill>
                <a:schemeClr val="bg1"/>
              </a:solidFill>
            </a:endParaRPr>
          </a:p>
          <a:p>
            <a:pPr marL="0" indent="-228600" defTabSz="914400" fontAlgn="base"/>
            <a:r>
              <a:rPr lang="sv-SE" sz="1600" dirty="0">
                <a:solidFill>
                  <a:schemeClr val="bg1"/>
                </a:solidFill>
              </a:rPr>
              <a:t>Öka medvetenheten och attraktionskraften för STEM-utbildning i hela utbildningskedjan</a:t>
            </a:r>
          </a:p>
          <a:p>
            <a:pPr marL="0" indent="-228600" defTabSz="914400" fontAlgn="base"/>
            <a:endParaRPr lang="sv-SE" sz="1600" dirty="0">
              <a:solidFill>
                <a:schemeClr val="bg1"/>
              </a:solidFill>
            </a:endParaRPr>
          </a:p>
          <a:p>
            <a:pPr marL="0" indent="-228600" defTabSz="914400" fontAlgn="base"/>
            <a:r>
              <a:rPr lang="sv-SE" sz="1600" dirty="0">
                <a:solidFill>
                  <a:schemeClr val="bg1"/>
                </a:solidFill>
              </a:rPr>
              <a:t>Erbjuda en plattform för projekt inom STEM</a:t>
            </a:r>
          </a:p>
          <a:p>
            <a:pPr indent="-228600" defTabSz="914400"/>
            <a:endParaRPr lang="en-US" sz="1600" dirty="0">
              <a:solidFill>
                <a:schemeClr val="bg1"/>
              </a:solidFill>
            </a:endParaRPr>
          </a:p>
        </p:txBody>
      </p:sp>
      <p:pic>
        <p:nvPicPr>
          <p:cNvPr id="4" name="Picture 4">
            <a:extLst>
              <a:ext uri="{FF2B5EF4-FFF2-40B4-BE49-F238E27FC236}">
                <a16:creationId xmlns:a16="http://schemas.microsoft.com/office/drawing/2014/main" id="{8A9D6102-7F87-D14A-BFFD-C6D8CA624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52404" y="829418"/>
            <a:ext cx="2788920" cy="1861604"/>
          </a:xfrm>
          <a:prstGeom prst="rect">
            <a:avLst/>
          </a:prstGeom>
        </p:spPr>
      </p:pic>
      <p:pic>
        <p:nvPicPr>
          <p:cNvPr id="5" name="Bildobjekt 4">
            <a:extLst>
              <a:ext uri="{FF2B5EF4-FFF2-40B4-BE49-F238E27FC236}">
                <a16:creationId xmlns:a16="http://schemas.microsoft.com/office/drawing/2014/main" id="{72C839CF-5D74-2F4E-A8C7-EDADD41072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98074" y="4155650"/>
            <a:ext cx="3497580" cy="1215408"/>
          </a:xfrm>
          <a:prstGeom prst="rect">
            <a:avLst/>
          </a:prstGeom>
        </p:spPr>
      </p:pic>
    </p:spTree>
    <p:extLst>
      <p:ext uri="{BB962C8B-B14F-4D97-AF65-F5344CB8AC3E}">
        <p14:creationId xmlns:p14="http://schemas.microsoft.com/office/powerpoint/2010/main" val="1153937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C8BED5F6-495E-A94F-AF08-5793EA781195}"/>
              </a:ext>
            </a:extLst>
          </p:cNvPr>
          <p:cNvSpPr txBox="1"/>
          <p:nvPr/>
        </p:nvSpPr>
        <p:spPr>
          <a:xfrm>
            <a:off x="5821798" y="5103674"/>
            <a:ext cx="3322202" cy="1754326"/>
          </a:xfrm>
          <a:prstGeom prst="rect">
            <a:avLst/>
          </a:prstGeom>
          <a:solidFill>
            <a:schemeClr val="bg1"/>
          </a:solidFill>
          <a:ln>
            <a:solidFill>
              <a:schemeClr val="tx1"/>
            </a:solidFill>
          </a:ln>
        </p:spPr>
        <p:txBody>
          <a:bodyPr wrap="square" rtlCol="0">
            <a:spAutoFit/>
          </a:bodyPr>
          <a:lstStyle/>
          <a:p>
            <a:r>
              <a:rPr lang="sv-SE" b="1" dirty="0"/>
              <a:t>Finansierat av:</a:t>
            </a:r>
          </a:p>
          <a:p>
            <a:r>
              <a:rPr lang="sv-SE" b="1" dirty="0"/>
              <a:t> </a:t>
            </a:r>
          </a:p>
          <a:p>
            <a:r>
              <a:rPr lang="sv-SE" dirty="0"/>
              <a:t>Erasmus + projekt</a:t>
            </a:r>
          </a:p>
          <a:p>
            <a:r>
              <a:rPr lang="sv-SE" dirty="0"/>
              <a:t>Nordiska ministerrådet</a:t>
            </a:r>
          </a:p>
          <a:p>
            <a:r>
              <a:rPr lang="sv-SE" dirty="0"/>
              <a:t>Nordplus</a:t>
            </a:r>
          </a:p>
          <a:p>
            <a:r>
              <a:rPr lang="sv-SE" dirty="0"/>
              <a:t>Partneruniversitet</a:t>
            </a:r>
          </a:p>
        </p:txBody>
      </p:sp>
    </p:spTree>
    <p:extLst>
      <p:ext uri="{BB962C8B-B14F-4D97-AF65-F5344CB8AC3E}">
        <p14:creationId xmlns:p14="http://schemas.microsoft.com/office/powerpoint/2010/main" val="284727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B139F0-A41A-0046-ACB4-DB1290E9C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4425" y="0"/>
            <a:ext cx="4409575" cy="6858000"/>
          </a:xfrm>
          <a:prstGeom prst="rect">
            <a:avLst/>
          </a:prstGeom>
        </p:spPr>
      </p:pic>
      <p:sp>
        <p:nvSpPr>
          <p:cNvPr id="3" name="Platshållare för innehåll 2"/>
          <p:cNvSpPr>
            <a:spLocks noGrp="1"/>
          </p:cNvSpPr>
          <p:nvPr>
            <p:ph idx="1"/>
          </p:nvPr>
        </p:nvSpPr>
        <p:spPr>
          <a:xfrm>
            <a:off x="315829" y="842972"/>
            <a:ext cx="4208045" cy="4435365"/>
          </a:xfrm>
        </p:spPr>
        <p:txBody>
          <a:bodyPr>
            <a:normAutofit fontScale="77500" lnSpcReduction="20000"/>
          </a:bodyPr>
          <a:lstStyle/>
          <a:p>
            <a:pPr marL="0" indent="0">
              <a:buNone/>
            </a:pPr>
            <a:r>
              <a:rPr lang="en-GB" sz="2400" b="1" dirty="0">
                <a:latin typeface="Calibri Light" panose="020F0302020204030204" pitchFamily="34" charset="0"/>
                <a:cs typeface="Calibri Light" panose="020F0302020204030204" pitchFamily="34" charset="0"/>
              </a:rPr>
              <a:t>Subproject 1. </a:t>
            </a:r>
          </a:p>
          <a:p>
            <a:pPr marL="0" indent="0">
              <a:buNone/>
            </a:pPr>
            <a:endParaRPr lang="en-GB" sz="2400" dirty="0">
              <a:latin typeface="Calibri Light" panose="020F0302020204030204" pitchFamily="34" charset="0"/>
              <a:cs typeface="Calibri Light" panose="020F0302020204030204" pitchFamily="34" charset="0"/>
            </a:endParaRPr>
          </a:p>
          <a:p>
            <a:pPr marL="0" indent="0">
              <a:buNone/>
            </a:pPr>
            <a:r>
              <a:rPr lang="en-GB" sz="2400" b="1" dirty="0">
                <a:latin typeface="Calibri Light" panose="020F0302020204030204" pitchFamily="34" charset="0"/>
                <a:cs typeface="Calibri Light" panose="020F0302020204030204" pitchFamily="34" charset="0"/>
              </a:rPr>
              <a:t>“Forming interest for STEM among youth”</a:t>
            </a:r>
          </a:p>
          <a:p>
            <a:endParaRPr lang="en-GB" dirty="0">
              <a:latin typeface="Calibri Light" panose="020F0302020204030204" pitchFamily="34" charset="0"/>
              <a:cs typeface="Calibri Light" panose="020F0302020204030204" pitchFamily="34" charset="0"/>
            </a:endParaRPr>
          </a:p>
          <a:p>
            <a:pPr marL="0" indent="0">
              <a:buNone/>
            </a:pPr>
            <a:r>
              <a:rPr lang="en-GB" dirty="0">
                <a:latin typeface="Calibri Light" panose="020F0302020204030204" pitchFamily="34" charset="0"/>
                <a:cs typeface="Calibri Light" panose="020F0302020204030204" pitchFamily="34" charset="0"/>
              </a:rPr>
              <a:t>In order to identify  </a:t>
            </a:r>
            <a:r>
              <a:rPr lang="en-GB" b="1" i="1" dirty="0">
                <a:latin typeface="Calibri Light" panose="020F0302020204030204" pitchFamily="34" charset="0"/>
                <a:cs typeface="Calibri Light" panose="020F0302020204030204" pitchFamily="34" charset="0"/>
              </a:rPr>
              <a:t>best-practice cases for outreach activities organized by universities</a:t>
            </a:r>
            <a:r>
              <a:rPr lang="en-GB" dirty="0">
                <a:latin typeface="Calibri Light" panose="020F0302020204030204" pitchFamily="34" charset="0"/>
                <a:cs typeface="Calibri Light" panose="020F0302020204030204" pitchFamily="34" charset="0"/>
              </a:rPr>
              <a:t>, a thorough review of what has been done in each country so far has been done. </a:t>
            </a:r>
          </a:p>
          <a:p>
            <a:endParaRPr lang="en-GB" dirty="0">
              <a:latin typeface="Calibri Light" panose="020F0302020204030204" pitchFamily="34" charset="0"/>
              <a:cs typeface="Calibri Light" panose="020F0302020204030204" pitchFamily="34" charset="0"/>
            </a:endParaRPr>
          </a:p>
          <a:p>
            <a:pPr marL="0" indent="0">
              <a:buNone/>
            </a:pPr>
            <a:r>
              <a:rPr lang="en-GB" dirty="0">
                <a:latin typeface="Calibri Light" panose="020F0302020204030204" pitchFamily="34" charset="0"/>
                <a:cs typeface="Calibri Light" panose="020F0302020204030204" pitchFamily="34" charset="0"/>
              </a:rPr>
              <a:t>11 cases have been analysed, 4 strategies found.</a:t>
            </a:r>
          </a:p>
          <a:p>
            <a:r>
              <a:rPr lang="sv-SE" b="1" u="sng" dirty="0" err="1"/>
              <a:t>awareness</a:t>
            </a:r>
            <a:r>
              <a:rPr lang="sv-SE" dirty="0"/>
              <a:t> </a:t>
            </a:r>
            <a:endParaRPr lang="sv-SE" sz="1700" i="1" dirty="0"/>
          </a:p>
          <a:p>
            <a:r>
              <a:rPr lang="sv-SE" b="1" u="sng" dirty="0" err="1"/>
              <a:t>competence</a:t>
            </a:r>
            <a:r>
              <a:rPr lang="sv-SE" dirty="0"/>
              <a:t> </a:t>
            </a:r>
            <a:endParaRPr lang="sv-SE" sz="1700" i="1" dirty="0"/>
          </a:p>
          <a:p>
            <a:r>
              <a:rPr lang="sv-SE" b="1" u="sng" dirty="0" err="1"/>
              <a:t>role</a:t>
            </a:r>
            <a:r>
              <a:rPr lang="sv-SE" b="1" u="sng" dirty="0"/>
              <a:t> </a:t>
            </a:r>
            <a:r>
              <a:rPr lang="sv-SE" b="1" u="sng" dirty="0" err="1"/>
              <a:t>modelling</a:t>
            </a:r>
            <a:r>
              <a:rPr lang="sv-SE" dirty="0"/>
              <a:t> </a:t>
            </a:r>
            <a:endParaRPr lang="sv-SE" sz="1800" i="1" dirty="0"/>
          </a:p>
          <a:p>
            <a:r>
              <a:rPr lang="sv-SE" b="1" u="sng" dirty="0"/>
              <a:t>play</a:t>
            </a:r>
            <a:r>
              <a:rPr lang="sv-SE" dirty="0"/>
              <a:t> </a:t>
            </a:r>
            <a:endParaRPr lang="en-GB" dirty="0">
              <a:latin typeface="Calibri Light" panose="020F0302020204030204" pitchFamily="34" charset="0"/>
              <a:cs typeface="Calibri Light" panose="020F0302020204030204" pitchFamily="34" charset="0"/>
            </a:endParaRPr>
          </a:p>
        </p:txBody>
      </p:sp>
      <p:sp>
        <p:nvSpPr>
          <p:cNvPr id="2" name="textruta 1">
            <a:extLst>
              <a:ext uri="{FF2B5EF4-FFF2-40B4-BE49-F238E27FC236}">
                <a16:creationId xmlns:a16="http://schemas.microsoft.com/office/drawing/2014/main" id="{345C5B2D-CAB1-9548-9974-C567C2EEF925}"/>
              </a:ext>
            </a:extLst>
          </p:cNvPr>
          <p:cNvSpPr txBox="1"/>
          <p:nvPr/>
        </p:nvSpPr>
        <p:spPr>
          <a:xfrm>
            <a:off x="315829" y="6251331"/>
            <a:ext cx="3594767" cy="276999"/>
          </a:xfrm>
          <a:prstGeom prst="rect">
            <a:avLst/>
          </a:prstGeom>
          <a:noFill/>
        </p:spPr>
        <p:txBody>
          <a:bodyPr wrap="none" rtlCol="0">
            <a:spAutoFit/>
          </a:bodyPr>
          <a:lstStyle/>
          <a:p>
            <a:r>
              <a:rPr lang="sv-SE" sz="1200" i="1" dirty="0"/>
              <a:t>STEM =Science, </a:t>
            </a:r>
            <a:r>
              <a:rPr lang="sv-SE" sz="1200" i="1" dirty="0" err="1"/>
              <a:t>Technology</a:t>
            </a:r>
            <a:r>
              <a:rPr lang="sv-SE" sz="1200" i="1" dirty="0"/>
              <a:t>, </a:t>
            </a:r>
            <a:r>
              <a:rPr lang="sv-SE" sz="1200" i="1" dirty="0" err="1"/>
              <a:t>Engineering</a:t>
            </a:r>
            <a:r>
              <a:rPr lang="sv-SE" sz="1200" i="1" dirty="0"/>
              <a:t>, </a:t>
            </a:r>
            <a:r>
              <a:rPr lang="sv-SE" sz="1200" i="1" dirty="0" err="1"/>
              <a:t>Mathematics</a:t>
            </a:r>
            <a:endParaRPr lang="sv-SE" sz="1200" i="1" dirty="0"/>
          </a:p>
        </p:txBody>
      </p:sp>
    </p:spTree>
    <p:extLst>
      <p:ext uri="{BB962C8B-B14F-4D97-AF65-F5344CB8AC3E}">
        <p14:creationId xmlns:p14="http://schemas.microsoft.com/office/powerpoint/2010/main" val="1828068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876E094-FEBA-0342-BA19-EE5FFC185740}"/>
              </a:ext>
            </a:extLst>
          </p:cNvPr>
          <p:cNvSpPr>
            <a:spLocks noGrp="1"/>
          </p:cNvSpPr>
          <p:nvPr>
            <p:ph type="title"/>
          </p:nvPr>
        </p:nvSpPr>
        <p:spPr>
          <a:xfrm>
            <a:off x="113178" y="178959"/>
            <a:ext cx="8041117" cy="668338"/>
          </a:xfrm>
        </p:spPr>
        <p:txBody>
          <a:bodyPr>
            <a:normAutofit fontScale="90000"/>
          </a:bodyPr>
          <a:lstStyle/>
          <a:p>
            <a:r>
              <a:rPr lang="sv-SE" sz="2800" b="1" dirty="0" err="1"/>
              <a:t>Comparision</a:t>
            </a:r>
            <a:r>
              <a:rPr lang="sv-SE" sz="2800" b="1" dirty="0"/>
              <a:t> </a:t>
            </a:r>
            <a:r>
              <a:rPr lang="sv-SE" sz="2800" b="1" dirty="0" err="1"/>
              <a:t>of</a:t>
            </a:r>
            <a:r>
              <a:rPr lang="sv-SE" sz="2800" b="1" dirty="0"/>
              <a:t> </a:t>
            </a:r>
            <a:r>
              <a:rPr lang="sv-SE" sz="2800" b="1" dirty="0" err="1"/>
              <a:t>School</a:t>
            </a:r>
            <a:r>
              <a:rPr lang="sv-SE" sz="2800" b="1" dirty="0"/>
              <a:t> systems </a:t>
            </a:r>
            <a:r>
              <a:rPr lang="sv-SE" sz="2800" b="1" dirty="0" err="1"/>
              <a:t>within</a:t>
            </a:r>
            <a:r>
              <a:rPr lang="sv-SE" sz="2800" b="1" dirty="0"/>
              <a:t> the Nordic Region:</a:t>
            </a:r>
          </a:p>
        </p:txBody>
      </p:sp>
      <p:pic>
        <p:nvPicPr>
          <p:cNvPr id="8" name="Platshållare för innehåll 7" descr="En bild som visar skärmbild&#10;&#10;Automatiskt genererad beskrivning">
            <a:extLst>
              <a:ext uri="{FF2B5EF4-FFF2-40B4-BE49-F238E27FC236}">
                <a16:creationId xmlns:a16="http://schemas.microsoft.com/office/drawing/2014/main" id="{B0F2425E-3D29-F447-8611-A9D975CED28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4094" y="1068736"/>
            <a:ext cx="7859341" cy="5697824"/>
          </a:xfrm>
        </p:spPr>
      </p:pic>
    </p:spTree>
    <p:extLst>
      <p:ext uri="{BB962C8B-B14F-4D97-AF65-F5344CB8AC3E}">
        <p14:creationId xmlns:p14="http://schemas.microsoft.com/office/powerpoint/2010/main" val="375986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00978" y="738247"/>
            <a:ext cx="7209439" cy="4380568"/>
          </a:xfrm>
        </p:spPr>
        <p:txBody>
          <a:bodyPr>
            <a:normAutofit/>
          </a:bodyPr>
          <a:lstStyle/>
          <a:p>
            <a:pPr marL="0" indent="0">
              <a:buNone/>
            </a:pPr>
            <a:r>
              <a:rPr lang="en-GB" sz="2400" b="1" dirty="0">
                <a:latin typeface="Calibri Light" panose="020F0302020204030204" pitchFamily="34" charset="0"/>
                <a:cs typeface="Calibri Light" panose="020F0302020204030204" pitchFamily="34" charset="0"/>
              </a:rPr>
              <a:t>Subproject 2. </a:t>
            </a:r>
          </a:p>
          <a:p>
            <a:pPr marL="0" indent="0">
              <a:buNone/>
            </a:pPr>
            <a:r>
              <a:rPr lang="en-GB" sz="2400" b="1" dirty="0">
                <a:latin typeface="Calibri Light" panose="020F0302020204030204" pitchFamily="34" charset="0"/>
                <a:cs typeface="Calibri Light" panose="020F0302020204030204" pitchFamily="34" charset="0"/>
              </a:rPr>
              <a:t>“Life long learning”</a:t>
            </a:r>
          </a:p>
          <a:p>
            <a:endParaRPr lang="en-GB"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endParaRPr lang="en-GB" dirty="0">
              <a:latin typeface="Calibri Light" panose="020F0302020204030204" pitchFamily="34" charset="0"/>
              <a:cs typeface="Calibri Light" panose="020F0302020204030204" pitchFamily="34" charset="0"/>
            </a:endParaRPr>
          </a:p>
          <a:p>
            <a:pPr marL="0" indent="0">
              <a:buNone/>
            </a:pPr>
            <a:r>
              <a:rPr lang="en-GB" dirty="0">
                <a:latin typeface="Calibri Light" panose="020F0302020204030204" pitchFamily="34" charset="0"/>
                <a:cs typeface="Calibri Light" panose="020F0302020204030204" pitchFamily="34" charset="0"/>
              </a:rPr>
              <a:t>The study will aim at mapping strategies and current practices of continuing education. It has also the objective to identify trends in cross collaboration and to find new paradigms for knowledge flow between Nordic universities, industries and professional engineers.</a:t>
            </a:r>
          </a:p>
          <a:p>
            <a:endParaRPr lang="en-GB" dirty="0">
              <a:latin typeface="Calibri Light" panose="020F0302020204030204" pitchFamily="34" charset="0"/>
              <a:cs typeface="Calibri Light" panose="020F0302020204030204" pitchFamily="34" charset="0"/>
            </a:endParaRPr>
          </a:p>
        </p:txBody>
      </p:sp>
      <p:pic>
        <p:nvPicPr>
          <p:cNvPr id="5" name="Picture 3">
            <a:extLst>
              <a:ext uri="{FF2B5EF4-FFF2-40B4-BE49-F238E27FC236}">
                <a16:creationId xmlns:a16="http://schemas.microsoft.com/office/drawing/2014/main" id="{8D3322F1-7188-B34B-86BA-5322BD7B3E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2390" y="0"/>
            <a:ext cx="4791610" cy="2669628"/>
          </a:xfrm>
          <a:prstGeom prst="rect">
            <a:avLst/>
          </a:prstGeom>
        </p:spPr>
      </p:pic>
    </p:spTree>
    <p:extLst>
      <p:ext uri="{BB962C8B-B14F-4D97-AF65-F5344CB8AC3E}">
        <p14:creationId xmlns:p14="http://schemas.microsoft.com/office/powerpoint/2010/main" val="713977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34039" y="779359"/>
            <a:ext cx="4399326" cy="4289425"/>
          </a:xfrm>
        </p:spPr>
        <p:txBody>
          <a:bodyPr>
            <a:normAutofit/>
          </a:bodyPr>
          <a:lstStyle/>
          <a:p>
            <a:pPr marL="0" indent="0">
              <a:buNone/>
            </a:pPr>
            <a:r>
              <a:rPr lang="en-GB" sz="2400" b="1" dirty="0">
                <a:latin typeface="Calibri Light" panose="020F0302020204030204" pitchFamily="34" charset="0"/>
                <a:cs typeface="Calibri Light" panose="020F0302020204030204" pitchFamily="34" charset="0"/>
              </a:rPr>
              <a:t>Subproject 3. </a:t>
            </a:r>
          </a:p>
          <a:p>
            <a:pPr marL="0" indent="0">
              <a:buNone/>
            </a:pPr>
            <a:r>
              <a:rPr lang="en-GB" sz="2400" b="1" dirty="0">
                <a:latin typeface="Calibri Light" panose="020F0302020204030204" pitchFamily="34" charset="0"/>
                <a:cs typeface="Calibri Light" panose="020F0302020204030204" pitchFamily="34" charset="0"/>
              </a:rPr>
              <a:t>“Future Engineering education 2030”</a:t>
            </a:r>
          </a:p>
          <a:p>
            <a:endParaRPr lang="en-GB" dirty="0">
              <a:latin typeface="Calibri Light" panose="020F0302020204030204" pitchFamily="34" charset="0"/>
              <a:cs typeface="Calibri Light" panose="020F0302020204030204" pitchFamily="34" charset="0"/>
            </a:endParaRPr>
          </a:p>
          <a:p>
            <a:pPr marL="0" indent="0">
              <a:buNone/>
            </a:pPr>
            <a:r>
              <a:rPr lang="en-GB" dirty="0">
                <a:latin typeface="Calibri Light" panose="020F0302020204030204" pitchFamily="34" charset="0"/>
                <a:cs typeface="Calibri Light" panose="020F0302020204030204" pitchFamily="34" charset="0"/>
              </a:rPr>
              <a:t>This subproject consists of a comparative study of engineering education practices and stakeholders’ ideas of tomorrows engineering education. This study will identify which skills are viewed upon as important and how the perception of engineering education differs across Nordic countries. </a:t>
            </a:r>
          </a:p>
          <a:p>
            <a:endParaRPr lang="en-GB" dirty="0">
              <a:solidFill>
                <a:srgbClr val="FF0000"/>
              </a:solidFill>
              <a:latin typeface="Calibri Light" panose="020F0302020204030204" pitchFamily="34" charset="0"/>
              <a:cs typeface="Calibri Light" panose="020F0302020204030204" pitchFamily="34" charset="0"/>
            </a:endParaRPr>
          </a:p>
        </p:txBody>
      </p:sp>
      <p:pic>
        <p:nvPicPr>
          <p:cNvPr id="9" name="Bildobjekt 8" descr="En bild som visar utomhus, byggnad, person, person&#10;&#10;Automatiskt genererad beskrivning">
            <a:extLst>
              <a:ext uri="{FF2B5EF4-FFF2-40B4-BE49-F238E27FC236}">
                <a16:creationId xmlns:a16="http://schemas.microsoft.com/office/drawing/2014/main" id="{8D75DF9A-FE0A-6140-AFD9-A1B3050AA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4674" y="2377440"/>
            <a:ext cx="4313816" cy="2533426"/>
          </a:xfrm>
          <a:prstGeom prst="rect">
            <a:avLst/>
          </a:prstGeom>
        </p:spPr>
      </p:pic>
    </p:spTree>
    <p:extLst>
      <p:ext uri="{BB962C8B-B14F-4D97-AF65-F5344CB8AC3E}">
        <p14:creationId xmlns:p14="http://schemas.microsoft.com/office/powerpoint/2010/main" val="1872686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82BCCE1-986C-894E-A29A-C6B648F86A5F}"/>
              </a:ext>
            </a:extLst>
          </p:cNvPr>
          <p:cNvSpPr>
            <a:spLocks noGrp="1"/>
          </p:cNvSpPr>
          <p:nvPr>
            <p:ph type="title"/>
          </p:nvPr>
        </p:nvSpPr>
        <p:spPr/>
        <p:txBody>
          <a:bodyPr>
            <a:normAutofit/>
          </a:bodyPr>
          <a:lstStyle/>
          <a:p>
            <a:r>
              <a:rPr lang="en-GB" sz="2800" b="1" dirty="0">
                <a:latin typeface="Calibri Light" panose="020F0302020204030204" pitchFamily="34" charset="0"/>
                <a:cs typeface="Calibri Light" panose="020F0302020204030204" pitchFamily="34" charset="0"/>
              </a:rPr>
              <a:t>Interview of 20 professors at the partner universities</a:t>
            </a:r>
          </a:p>
        </p:txBody>
      </p:sp>
      <p:sp>
        <p:nvSpPr>
          <p:cNvPr id="5" name="Platshållare för innehåll 4">
            <a:extLst>
              <a:ext uri="{FF2B5EF4-FFF2-40B4-BE49-F238E27FC236}">
                <a16:creationId xmlns:a16="http://schemas.microsoft.com/office/drawing/2014/main" id="{B474558E-77B6-6941-A3F7-45CB5EB25F56}"/>
              </a:ext>
            </a:extLst>
          </p:cNvPr>
          <p:cNvSpPr>
            <a:spLocks noGrp="1"/>
          </p:cNvSpPr>
          <p:nvPr>
            <p:ph sz="quarter" idx="13"/>
          </p:nvPr>
        </p:nvSpPr>
        <p:spPr>
          <a:xfrm>
            <a:off x="470329" y="3731548"/>
            <a:ext cx="7559674" cy="3013496"/>
          </a:xfrm>
        </p:spPr>
        <p:txBody>
          <a:bodyPr/>
          <a:lstStyle/>
          <a:p>
            <a:pPr marL="0" indent="0">
              <a:buNone/>
            </a:pPr>
            <a:r>
              <a:rPr lang="en-GB" sz="1800" dirty="0">
                <a:latin typeface="Calibri Light" panose="020F0302020204030204" pitchFamily="34" charset="0"/>
                <a:cs typeface="Calibri Light" panose="020F0302020204030204" pitchFamily="34" charset="0"/>
              </a:rPr>
              <a:t>The following questions formed the basis of the interviews. </a:t>
            </a:r>
          </a:p>
          <a:p>
            <a:pPr marL="0" indent="0">
              <a:buNone/>
            </a:pPr>
            <a:endParaRPr lang="sv-SE" sz="1800" dirty="0">
              <a:latin typeface="Calibri Light" panose="020F0302020204030204" pitchFamily="34" charset="0"/>
              <a:cs typeface="Calibri Light" panose="020F0302020204030204" pitchFamily="34" charset="0"/>
            </a:endParaRPr>
          </a:p>
          <a:p>
            <a:r>
              <a:rPr lang="en-GB" sz="1800" dirty="0">
                <a:latin typeface="Calibri Light" panose="020F0302020204030204" pitchFamily="34" charset="0"/>
                <a:cs typeface="Calibri Light" panose="020F0302020204030204" pitchFamily="34" charset="0"/>
              </a:rPr>
              <a:t>1. How do you think the challenges (sustainable development, digitalisation and employability) affect the development of your discipline and the educational programme(s) you are involved in? </a:t>
            </a:r>
          </a:p>
          <a:p>
            <a:endParaRPr lang="sv-SE" sz="1800" dirty="0">
              <a:latin typeface="Calibri Light" panose="020F0302020204030204" pitchFamily="34" charset="0"/>
              <a:cs typeface="Calibri Light" panose="020F0302020204030204" pitchFamily="34" charset="0"/>
            </a:endParaRPr>
          </a:p>
          <a:p>
            <a:r>
              <a:rPr lang="en-GB" sz="1800" dirty="0">
                <a:latin typeface="Calibri Light" panose="020F0302020204030204" pitchFamily="34" charset="0"/>
                <a:cs typeface="Calibri Light" panose="020F0302020204030204" pitchFamily="34" charset="0"/>
              </a:rPr>
              <a:t>2. What do you expect the situation to be 10 years from now? </a:t>
            </a:r>
          </a:p>
          <a:p>
            <a:endParaRPr lang="sv-SE" dirty="0">
              <a:latin typeface="Calibri Light" panose="020F0302020204030204" pitchFamily="34" charset="0"/>
              <a:cs typeface="Calibri Light" panose="020F0302020204030204" pitchFamily="34" charset="0"/>
            </a:endParaRPr>
          </a:p>
          <a:p>
            <a:endParaRPr lang="en-GB" dirty="0"/>
          </a:p>
        </p:txBody>
      </p:sp>
      <p:pic>
        <p:nvPicPr>
          <p:cNvPr id="8" name="Bildobjekt 7" descr="En bild som visar text&#10;&#10;Automatiskt genererad beskrivning">
            <a:extLst>
              <a:ext uri="{FF2B5EF4-FFF2-40B4-BE49-F238E27FC236}">
                <a16:creationId xmlns:a16="http://schemas.microsoft.com/office/drawing/2014/main" id="{2AA63B82-0A5D-3940-99C5-A6ABC93B69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955" y="1247065"/>
            <a:ext cx="3279738" cy="2341706"/>
          </a:xfrm>
          <a:prstGeom prst="rect">
            <a:avLst/>
          </a:prstGeom>
        </p:spPr>
      </p:pic>
    </p:spTree>
    <p:extLst>
      <p:ext uri="{BB962C8B-B14F-4D97-AF65-F5344CB8AC3E}">
        <p14:creationId xmlns:p14="http://schemas.microsoft.com/office/powerpoint/2010/main" val="3636115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ISPRING_RESOURCE_PATHS_HASH" val="fcb025ba9a6ccf8fed139b5222f2a63b17a4791"/>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1526</TotalTime>
  <Words>1788</Words>
  <Application>Microsoft Macintosh PowerPoint</Application>
  <PresentationFormat>Bildspel på skärmen (4:3)</PresentationFormat>
  <Paragraphs>183</Paragraphs>
  <Slides>22</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22</vt:i4>
      </vt:variant>
    </vt:vector>
  </HeadingPairs>
  <TitlesOfParts>
    <vt:vector size="26" baseType="lpstr">
      <vt:lpstr>Arial</vt:lpstr>
      <vt:lpstr>Calibri</vt:lpstr>
      <vt:lpstr>Calibri Light</vt:lpstr>
      <vt:lpstr>Office-tema</vt:lpstr>
      <vt:lpstr>PowerPoint-presentation</vt:lpstr>
      <vt:lpstr>PowerPoint-presentation</vt:lpstr>
      <vt:lpstr>Målsättning med NordEn Hub är att:</vt:lpstr>
      <vt:lpstr>PowerPoint-presentation</vt:lpstr>
      <vt:lpstr>PowerPoint-presentation</vt:lpstr>
      <vt:lpstr>Comparision of School systems within the Nordic Region:</vt:lpstr>
      <vt:lpstr>PowerPoint-presentation</vt:lpstr>
      <vt:lpstr>PowerPoint-presentation</vt:lpstr>
      <vt:lpstr>Interview of 20 professors at the partner universities</vt:lpstr>
      <vt:lpstr>PowerPoint-presentation</vt:lpstr>
      <vt:lpstr>PowerPoint-presentation</vt:lpstr>
      <vt:lpstr>PowerPoint-presentation</vt:lpstr>
      <vt:lpstr>Discussion</vt:lpstr>
      <vt:lpstr>PowerPoint-presentation</vt:lpstr>
      <vt:lpstr>The role sustainable development plays differs a lot among the universities investigated </vt:lpstr>
      <vt:lpstr>Barriers for implementing SD in educational programs:</vt:lpstr>
      <vt:lpstr>Discussion</vt:lpstr>
      <vt:lpstr>Expected change when it comes to education in general:</vt:lpstr>
      <vt:lpstr>Expected change when it comes to pedagogical approaches:</vt:lpstr>
      <vt:lpstr>PowerPoint-presentation</vt:lpstr>
      <vt:lpstr>Vad vill Anna prata om?</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Lena Gumaelius</dc:creator>
  <cp:lastModifiedBy>Lena Gumaelius</cp:lastModifiedBy>
  <cp:revision>11</cp:revision>
  <dcterms:created xsi:type="dcterms:W3CDTF">2020-08-24T20:08:32Z</dcterms:created>
  <dcterms:modified xsi:type="dcterms:W3CDTF">2022-05-25T13:41:57Z</dcterms:modified>
</cp:coreProperties>
</file>