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4"/>
  </p:notesMasterIdLst>
  <p:handoutMasterIdLst>
    <p:handoutMasterId r:id="rId25"/>
  </p:handoutMasterIdLst>
  <p:sldIdLst>
    <p:sldId id="291" r:id="rId2"/>
    <p:sldId id="293" r:id="rId3"/>
    <p:sldId id="305" r:id="rId4"/>
    <p:sldId id="417" r:id="rId5"/>
    <p:sldId id="425" r:id="rId6"/>
    <p:sldId id="418" r:id="rId7"/>
    <p:sldId id="267" r:id="rId8"/>
    <p:sldId id="426" r:id="rId9"/>
    <p:sldId id="266" r:id="rId10"/>
    <p:sldId id="427" r:id="rId11"/>
    <p:sldId id="265" r:id="rId12"/>
    <p:sldId id="400" r:id="rId13"/>
    <p:sldId id="402" r:id="rId14"/>
    <p:sldId id="403" r:id="rId15"/>
    <p:sldId id="409" r:id="rId16"/>
    <p:sldId id="412" r:id="rId17"/>
    <p:sldId id="413" r:id="rId18"/>
    <p:sldId id="423" r:id="rId19"/>
    <p:sldId id="428" r:id="rId20"/>
    <p:sldId id="429" r:id="rId21"/>
    <p:sldId id="430" r:id="rId22"/>
    <p:sldId id="421" r:id="rId23"/>
  </p:sldIdLst>
  <p:sldSz cx="9144000" cy="6858000" type="screen4x3"/>
  <p:notesSz cx="6797675" cy="9926638"/>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629">
          <p15:clr>
            <a:srgbClr val="A4A3A4"/>
          </p15:clr>
        </p15:guide>
        <p15:guide id="3" orient="horz" pos="997">
          <p15:clr>
            <a:srgbClr val="A4A3A4"/>
          </p15:clr>
        </p15:guide>
        <p15:guide id="4" orient="horz">
          <p15:clr>
            <a:srgbClr val="A4A3A4"/>
          </p15:clr>
        </p15:guide>
        <p15:guide id="5" orient="horz" pos="217">
          <p15:clr>
            <a:srgbClr val="A4A3A4"/>
          </p15:clr>
        </p15:guide>
        <p15:guide id="6" orient="horz" pos="3681">
          <p15:clr>
            <a:srgbClr val="A4A3A4"/>
          </p15:clr>
        </p15:guide>
        <p15:guide id="7" orient="horz" pos="4054">
          <p15:clr>
            <a:srgbClr val="A4A3A4"/>
          </p15:clr>
        </p15:guide>
        <p15:guide id="8" pos="631">
          <p15:clr>
            <a:srgbClr val="A4A3A4"/>
          </p15:clr>
        </p15:guide>
        <p15:guide id="9" pos="1020">
          <p15:clr>
            <a:srgbClr val="A4A3A4"/>
          </p15:clr>
        </p15:guide>
        <p15:guide id="10" pos="5389">
          <p15:clr>
            <a:srgbClr val="A4A3A4"/>
          </p15:clr>
        </p15:guide>
        <p15:guide id="11" pos="3120">
          <p15:clr>
            <a:srgbClr val="A4A3A4"/>
          </p15:clr>
        </p15:guide>
        <p15:guide id="12" pos="219">
          <p15:clr>
            <a:srgbClr val="A4A3A4"/>
          </p15:clr>
        </p15:guide>
        <p15:guide id="13" pos="329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63E"/>
    <a:srgbClr val="FAB919"/>
    <a:srgbClr val="9D102D"/>
    <a:srgbClr val="D85497"/>
    <a:srgbClr val="B0C92B"/>
    <a:srgbClr val="24A0D8"/>
    <a:srgbClr val="65656C"/>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65657" autoAdjust="0"/>
  </p:normalViewPr>
  <p:slideViewPr>
    <p:cSldViewPr snapToGrid="0" showGuides="1">
      <p:cViewPr varScale="1">
        <p:scale>
          <a:sx n="74" d="100"/>
          <a:sy n="74" d="100"/>
        </p:scale>
        <p:origin x="2264" y="184"/>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31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79D065-03A5-4C09-9A36-A973175AAF75}" type="datetimeFigureOut">
              <a:rPr lang="en-GB" smtClean="0"/>
              <a:pPr/>
              <a:t>23/05/2022</a:t>
            </a:fld>
            <a:endParaRPr lang="en-GB"/>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49D3D01-2806-48A4-9C8E-9D64566671C9}" type="datetimeFigureOut">
              <a:rPr lang="sv-SE" smtClean="0"/>
              <a:t>2022-05-23</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C1E25E-8874-4448-826B-925A5CA88DFD}" type="slidenum">
              <a:rPr lang="sv-SE" smtClean="0"/>
              <a:t>‹#›</a:t>
            </a:fld>
            <a:endParaRPr lang="sv-SE"/>
          </a:p>
        </p:txBody>
      </p:sp>
    </p:spTree>
    <p:extLst>
      <p:ext uri="{BB962C8B-B14F-4D97-AF65-F5344CB8AC3E}">
        <p14:creationId xmlns:p14="http://schemas.microsoft.com/office/powerpoint/2010/main" val="257838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Based</a:t>
            </a:r>
            <a:r>
              <a:rPr lang="sv-SE" dirty="0"/>
              <a:t> on the </a:t>
            </a:r>
            <a:r>
              <a:rPr lang="sv-SE" dirty="0" err="1"/>
              <a:t>outcomes</a:t>
            </a:r>
            <a:r>
              <a:rPr lang="sv-SE" dirty="0"/>
              <a:t> </a:t>
            </a:r>
            <a:r>
              <a:rPr lang="sv-SE" dirty="0" err="1"/>
              <a:t>of</a:t>
            </a:r>
            <a:r>
              <a:rPr lang="sv-SE" dirty="0"/>
              <a:t> a </a:t>
            </a:r>
            <a:r>
              <a:rPr lang="sv-SE" dirty="0" err="1"/>
              <a:t>conducted</a:t>
            </a:r>
            <a:r>
              <a:rPr lang="sv-SE" dirty="0"/>
              <a:t> </a:t>
            </a:r>
            <a:r>
              <a:rPr lang="sv-SE" dirty="0" err="1"/>
              <a:t>comparative</a:t>
            </a:r>
            <a:r>
              <a:rPr lang="sv-SE" dirty="0"/>
              <a:t> </a:t>
            </a:r>
            <a:r>
              <a:rPr lang="sv-SE" dirty="0" err="1"/>
              <a:t>analysis</a:t>
            </a:r>
            <a:r>
              <a:rPr lang="sv-SE" dirty="0"/>
              <a:t> </a:t>
            </a:r>
            <a:r>
              <a:rPr lang="sv-SE" dirty="0" err="1"/>
              <a:t>of</a:t>
            </a:r>
            <a:r>
              <a:rPr lang="sv-SE" dirty="0"/>
              <a:t> the </a:t>
            </a:r>
            <a:r>
              <a:rPr lang="sv-SE" dirty="0" err="1"/>
              <a:t>various</a:t>
            </a:r>
            <a:r>
              <a:rPr lang="sv-SE" dirty="0"/>
              <a:t> </a:t>
            </a:r>
            <a:r>
              <a:rPr lang="sv-SE" dirty="0" err="1"/>
              <a:t>educational</a:t>
            </a:r>
            <a:r>
              <a:rPr lang="sv-SE" dirty="0"/>
              <a:t> </a:t>
            </a:r>
            <a:r>
              <a:rPr lang="sv-SE" dirty="0" err="1"/>
              <a:t>practices</a:t>
            </a:r>
            <a:r>
              <a:rPr lang="sv-SE" dirty="0"/>
              <a:t>, to </a:t>
            </a:r>
            <a:r>
              <a:rPr lang="sv-SE" dirty="0" err="1"/>
              <a:t>propose</a:t>
            </a:r>
            <a:r>
              <a:rPr lang="sv-SE" dirty="0"/>
              <a:t> solutions to </a:t>
            </a:r>
            <a:r>
              <a:rPr lang="sv-SE" dirty="0" err="1"/>
              <a:t>close</a:t>
            </a:r>
            <a:r>
              <a:rPr lang="sv-SE" dirty="0"/>
              <a:t> the </a:t>
            </a:r>
            <a:r>
              <a:rPr lang="sv-SE" dirty="0" err="1"/>
              <a:t>exiting</a:t>
            </a:r>
            <a:r>
              <a:rPr lang="sv-SE" dirty="0"/>
              <a:t> gaps and to </a:t>
            </a:r>
            <a:r>
              <a:rPr lang="sv-SE" dirty="0" err="1"/>
              <a:t>modernise</a:t>
            </a:r>
            <a:r>
              <a:rPr lang="sv-SE" dirty="0"/>
              <a:t> the </a:t>
            </a:r>
            <a:r>
              <a:rPr lang="sv-SE" dirty="0" err="1"/>
              <a:t>entire</a:t>
            </a:r>
            <a:r>
              <a:rPr lang="sv-SE" dirty="0"/>
              <a:t> </a:t>
            </a:r>
            <a:r>
              <a:rPr lang="sv-SE" dirty="0" err="1"/>
              <a:t>education</a:t>
            </a:r>
            <a:r>
              <a:rPr lang="sv-SE" dirty="0"/>
              <a:t> </a:t>
            </a:r>
            <a:r>
              <a:rPr lang="sv-SE" dirty="0" err="1"/>
              <a:t>chain</a:t>
            </a:r>
            <a:r>
              <a:rPr lang="sv-SE" dirty="0"/>
              <a:t> from </a:t>
            </a:r>
            <a:r>
              <a:rPr lang="sv-SE" dirty="0" err="1"/>
              <a:t>school</a:t>
            </a:r>
            <a:r>
              <a:rPr lang="sv-SE" dirty="0"/>
              <a:t> </a:t>
            </a:r>
            <a:r>
              <a:rPr lang="sv-SE" dirty="0" err="1"/>
              <a:t>level</a:t>
            </a:r>
            <a:r>
              <a:rPr lang="sv-SE" dirty="0"/>
              <a:t> to </a:t>
            </a:r>
            <a:r>
              <a:rPr lang="sv-SE" dirty="0" err="1"/>
              <a:t>higher</a:t>
            </a:r>
            <a:r>
              <a:rPr lang="sv-SE" dirty="0"/>
              <a:t> </a:t>
            </a:r>
            <a:r>
              <a:rPr lang="sv-SE" dirty="0" err="1"/>
              <a:t>education</a:t>
            </a:r>
            <a:r>
              <a:rPr lang="sv-SE" dirty="0"/>
              <a:t>, </a:t>
            </a:r>
            <a:r>
              <a:rPr lang="sv-SE" dirty="0" err="1"/>
              <a:t>including</a:t>
            </a:r>
            <a:r>
              <a:rPr lang="sv-SE" dirty="0"/>
              <a:t> </a:t>
            </a:r>
            <a:r>
              <a:rPr lang="sv-SE" dirty="0" err="1"/>
              <a:t>continuous</a:t>
            </a:r>
            <a:r>
              <a:rPr lang="sv-SE" dirty="0"/>
              <a:t> </a:t>
            </a:r>
            <a:r>
              <a:rPr lang="sv-SE" dirty="0" err="1"/>
              <a:t>education</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With</a:t>
            </a:r>
            <a:r>
              <a:rPr lang="sv-SE" dirty="0"/>
              <a:t> </a:t>
            </a:r>
            <a:r>
              <a:rPr lang="sv-SE" dirty="0" err="1"/>
              <a:t>reference</a:t>
            </a:r>
            <a:r>
              <a:rPr lang="sv-SE" dirty="0"/>
              <a:t> to the </a:t>
            </a:r>
            <a:r>
              <a:rPr lang="sv-SE" dirty="0" err="1"/>
              <a:t>results</a:t>
            </a:r>
            <a:r>
              <a:rPr lang="sv-SE" dirty="0"/>
              <a:t> </a:t>
            </a:r>
            <a:r>
              <a:rPr lang="sv-SE" dirty="0" err="1"/>
              <a:t>of</a:t>
            </a:r>
            <a:r>
              <a:rPr lang="sv-SE" dirty="0"/>
              <a:t> the </a:t>
            </a:r>
            <a:r>
              <a:rPr lang="sv-SE" dirty="0" err="1"/>
              <a:t>conducted</a:t>
            </a:r>
            <a:r>
              <a:rPr lang="sv-SE" dirty="0"/>
              <a:t> research, to </a:t>
            </a:r>
            <a:r>
              <a:rPr lang="sv-SE" dirty="0" err="1"/>
              <a:t>provide</a:t>
            </a:r>
            <a:r>
              <a:rPr lang="sv-SE" dirty="0"/>
              <a:t> </a:t>
            </a:r>
            <a:r>
              <a:rPr lang="sv-SE" dirty="0" err="1"/>
              <a:t>advice</a:t>
            </a:r>
            <a:r>
              <a:rPr lang="sv-SE" dirty="0"/>
              <a:t> and form </a:t>
            </a:r>
            <a:r>
              <a:rPr lang="sv-SE" dirty="0" err="1"/>
              <a:t>recommendations</a:t>
            </a:r>
            <a:r>
              <a:rPr lang="sv-SE" dirty="0"/>
              <a:t> for policy interventions and support.</a:t>
            </a:r>
          </a:p>
          <a:p>
            <a:r>
              <a:rPr lang="sv-SE" dirty="0" err="1"/>
              <a:t>Through</a:t>
            </a:r>
            <a:r>
              <a:rPr lang="sv-SE" dirty="0"/>
              <a:t> the </a:t>
            </a:r>
            <a:r>
              <a:rPr lang="sv-SE" dirty="0" err="1"/>
              <a:t>creation</a:t>
            </a:r>
            <a:r>
              <a:rPr lang="sv-SE" dirty="0"/>
              <a:t> </a:t>
            </a:r>
            <a:r>
              <a:rPr lang="sv-SE" dirty="0" err="1"/>
              <a:t>of</a:t>
            </a:r>
            <a:r>
              <a:rPr lang="sv-SE" dirty="0"/>
              <a:t> inter-</a:t>
            </a:r>
            <a:r>
              <a:rPr lang="sv-SE" dirty="0" err="1"/>
              <a:t>sectorial</a:t>
            </a:r>
            <a:r>
              <a:rPr lang="sv-SE" dirty="0"/>
              <a:t> </a:t>
            </a:r>
            <a:r>
              <a:rPr lang="sv-SE" dirty="0" err="1"/>
              <a:t>networks</a:t>
            </a:r>
            <a:r>
              <a:rPr lang="sv-SE" dirty="0"/>
              <a:t> as </a:t>
            </a:r>
            <a:r>
              <a:rPr lang="sv-SE" dirty="0" err="1"/>
              <a:t>discussion</a:t>
            </a:r>
            <a:r>
              <a:rPr lang="sv-SE" dirty="0"/>
              <a:t>- and </a:t>
            </a:r>
            <a:r>
              <a:rPr lang="sv-SE" dirty="0" err="1"/>
              <a:t>anchoring</a:t>
            </a:r>
            <a:r>
              <a:rPr lang="sv-SE" dirty="0"/>
              <a:t>- </a:t>
            </a:r>
            <a:r>
              <a:rPr lang="sv-SE" dirty="0" err="1"/>
              <a:t>base</a:t>
            </a:r>
            <a:r>
              <a:rPr lang="sv-SE" dirty="0"/>
              <a:t> for </a:t>
            </a:r>
            <a:r>
              <a:rPr lang="sv-SE" dirty="0" err="1"/>
              <a:t>participants</a:t>
            </a:r>
            <a:r>
              <a:rPr lang="sv-SE" dirty="0"/>
              <a:t> from </a:t>
            </a:r>
            <a:r>
              <a:rPr lang="sv-SE" dirty="0" err="1"/>
              <a:t>engineering</a:t>
            </a:r>
            <a:r>
              <a:rPr lang="sv-SE" dirty="0"/>
              <a:t> institutions, </a:t>
            </a:r>
            <a:r>
              <a:rPr lang="sv-SE" dirty="0" err="1"/>
              <a:t>academia</a:t>
            </a:r>
            <a:r>
              <a:rPr lang="sv-SE" dirty="0"/>
              <a:t>, business and public </a:t>
            </a:r>
            <a:r>
              <a:rPr lang="sv-SE" dirty="0" err="1"/>
              <a:t>sector</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By </a:t>
            </a:r>
            <a:r>
              <a:rPr lang="sv-SE" dirty="0" err="1"/>
              <a:t>establishing</a:t>
            </a:r>
            <a:r>
              <a:rPr lang="sv-SE" dirty="0"/>
              <a:t> a </a:t>
            </a:r>
            <a:r>
              <a:rPr lang="sv-SE" dirty="0" err="1"/>
              <a:t>database</a:t>
            </a:r>
            <a:r>
              <a:rPr lang="sv-SE" dirty="0"/>
              <a:t> </a:t>
            </a:r>
            <a:r>
              <a:rPr lang="sv-SE" dirty="0" err="1"/>
              <a:t>that</a:t>
            </a:r>
            <a:r>
              <a:rPr lang="sv-SE" dirty="0"/>
              <a:t> </a:t>
            </a:r>
            <a:r>
              <a:rPr lang="sv-SE" dirty="0" err="1"/>
              <a:t>aims</a:t>
            </a:r>
            <a:r>
              <a:rPr lang="sv-SE" dirty="0"/>
              <a:t> at </a:t>
            </a:r>
            <a:r>
              <a:rPr lang="sv-SE" dirty="0" err="1"/>
              <a:t>describing</a:t>
            </a:r>
            <a:r>
              <a:rPr lang="sv-SE" dirty="0"/>
              <a:t> and </a:t>
            </a:r>
            <a:r>
              <a:rPr lang="sv-SE" dirty="0" err="1"/>
              <a:t>comparing</a:t>
            </a:r>
            <a:r>
              <a:rPr lang="sv-SE" dirty="0"/>
              <a:t> the </a:t>
            </a:r>
            <a:r>
              <a:rPr lang="sv-SE" dirty="0" err="1"/>
              <a:t>educational</a:t>
            </a:r>
            <a:r>
              <a:rPr lang="sv-SE" dirty="0"/>
              <a:t> </a:t>
            </a:r>
            <a:r>
              <a:rPr lang="sv-SE" dirty="0" err="1"/>
              <a:t>environments</a:t>
            </a:r>
            <a:r>
              <a:rPr lang="sv-SE" dirty="0"/>
              <a:t> in the Nordic </a:t>
            </a:r>
            <a:r>
              <a:rPr lang="sv-SE" dirty="0" err="1"/>
              <a:t>countries</a:t>
            </a:r>
            <a:r>
              <a:rPr lang="sv-SE" dirty="0"/>
              <a:t>. In addition, by </a:t>
            </a:r>
            <a:r>
              <a:rPr lang="sv-SE" dirty="0" err="1"/>
              <a:t>identifying</a:t>
            </a:r>
            <a:r>
              <a:rPr lang="sv-SE" dirty="0"/>
              <a:t> best </a:t>
            </a:r>
            <a:r>
              <a:rPr lang="sv-SE" dirty="0" err="1"/>
              <a:t>practices</a:t>
            </a:r>
            <a:r>
              <a:rPr lang="sv-SE" dirty="0"/>
              <a:t> in </a:t>
            </a:r>
            <a:r>
              <a:rPr lang="sv-SE" dirty="0" err="1"/>
              <a:t>raising</a:t>
            </a:r>
            <a:r>
              <a:rPr lang="sv-SE" dirty="0"/>
              <a:t> </a:t>
            </a:r>
            <a:r>
              <a:rPr lang="sv-SE" dirty="0" err="1"/>
              <a:t>interest</a:t>
            </a:r>
            <a:r>
              <a:rPr lang="sv-SE" dirty="0"/>
              <a:t> for STEM </a:t>
            </a:r>
            <a:r>
              <a:rPr lang="sv-SE" dirty="0" err="1"/>
              <a:t>among</a:t>
            </a:r>
            <a:r>
              <a:rPr lang="sv-SE" dirty="0"/>
              <a:t> the </a:t>
            </a:r>
            <a:r>
              <a:rPr lang="sv-SE" dirty="0" err="1"/>
              <a:t>young</a:t>
            </a:r>
            <a:r>
              <a:rPr lang="sv-SE" dirty="0"/>
              <a:t> generation as </a:t>
            </a:r>
            <a:r>
              <a:rPr lang="sv-SE" dirty="0" err="1"/>
              <a:t>well</a:t>
            </a:r>
            <a:r>
              <a:rPr lang="sv-SE" dirty="0"/>
              <a:t> as </a:t>
            </a:r>
            <a:r>
              <a:rPr lang="sv-SE" dirty="0" err="1"/>
              <a:t>providing</a:t>
            </a:r>
            <a:r>
              <a:rPr lang="sv-SE" dirty="0"/>
              <a:t> </a:t>
            </a:r>
            <a:r>
              <a:rPr lang="sv-SE" dirty="0" err="1"/>
              <a:t>visibility</a:t>
            </a:r>
            <a:r>
              <a:rPr lang="sv-SE" dirty="0"/>
              <a:t> to </a:t>
            </a:r>
            <a:r>
              <a:rPr lang="sv-SE" dirty="0" err="1"/>
              <a:t>these</a:t>
            </a:r>
            <a:r>
              <a:rPr lang="sv-SE" dirty="0"/>
              <a:t> </a:t>
            </a:r>
            <a:r>
              <a:rPr lang="sv-SE" dirty="0" err="1"/>
              <a:t>practices</a:t>
            </a:r>
            <a:r>
              <a:rPr lang="sv-SE" dirty="0"/>
              <a:t> </a:t>
            </a:r>
            <a:r>
              <a:rPr lang="sv-SE" dirty="0" err="1"/>
              <a:t>through</a:t>
            </a:r>
            <a:r>
              <a:rPr lang="sv-SE" dirty="0"/>
              <a:t> </a:t>
            </a:r>
            <a:r>
              <a:rPr lang="sv-SE" dirty="0" err="1"/>
              <a:t>targeted</a:t>
            </a:r>
            <a:r>
              <a:rPr lang="sv-SE" dirty="0"/>
              <a:t> </a:t>
            </a:r>
            <a:r>
              <a:rPr lang="sv-SE" dirty="0" err="1"/>
              <a:t>communication</a:t>
            </a:r>
            <a:r>
              <a:rPr lang="sv-SE" dirty="0"/>
              <a:t>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By </a:t>
            </a:r>
            <a:r>
              <a:rPr lang="sv-SE" dirty="0" err="1"/>
              <a:t>means</a:t>
            </a:r>
            <a:r>
              <a:rPr lang="sv-SE" dirty="0"/>
              <a:t> </a:t>
            </a:r>
            <a:r>
              <a:rPr lang="sv-SE" dirty="0" err="1"/>
              <a:t>of</a:t>
            </a:r>
            <a:r>
              <a:rPr lang="sv-SE" dirty="0"/>
              <a:t> </a:t>
            </a:r>
            <a:r>
              <a:rPr lang="sv-SE" dirty="0" err="1"/>
              <a:t>facilitating</a:t>
            </a:r>
            <a:r>
              <a:rPr lang="sv-SE" dirty="0"/>
              <a:t> research, innovation and </a:t>
            </a:r>
            <a:r>
              <a:rPr lang="sv-SE" dirty="0" err="1"/>
              <a:t>development</a:t>
            </a:r>
            <a:r>
              <a:rPr lang="sv-SE" dirty="0"/>
              <a:t> </a:t>
            </a:r>
            <a:r>
              <a:rPr lang="sv-SE" dirty="0" err="1"/>
              <a:t>applications</a:t>
            </a:r>
            <a:r>
              <a:rPr lang="sv-SE" dirty="0"/>
              <a:t> for STEM </a:t>
            </a:r>
            <a:r>
              <a:rPr lang="sv-SE" dirty="0" err="1"/>
              <a:t>education</a:t>
            </a:r>
            <a:r>
              <a:rPr lang="sv-SE" dirty="0"/>
              <a:t>, as </a:t>
            </a:r>
            <a:r>
              <a:rPr lang="sv-SE" dirty="0" err="1"/>
              <a:t>well</a:t>
            </a:r>
            <a:r>
              <a:rPr lang="sv-SE" dirty="0"/>
              <a:t> as </a:t>
            </a:r>
            <a:r>
              <a:rPr lang="sv-SE" dirty="0" err="1"/>
              <a:t>initiating</a:t>
            </a:r>
            <a:r>
              <a:rPr lang="sv-SE" dirty="0"/>
              <a:t> new </a:t>
            </a:r>
            <a:r>
              <a:rPr lang="sv-SE" dirty="0" err="1"/>
              <a:t>collaborative</a:t>
            </a:r>
            <a:r>
              <a:rPr lang="sv-SE" dirty="0"/>
              <a:t> </a:t>
            </a:r>
            <a:r>
              <a:rPr lang="sv-SE" dirty="0" err="1"/>
              <a:t>activities</a:t>
            </a:r>
            <a:r>
              <a:rPr lang="sv-SE" dirty="0"/>
              <a:t> for </a:t>
            </a:r>
            <a:r>
              <a:rPr lang="sv-SE" dirty="0" err="1"/>
              <a:t>practitioners</a:t>
            </a:r>
            <a:r>
              <a:rPr lang="sv-SE" dirty="0"/>
              <a:t> in </a:t>
            </a:r>
            <a:r>
              <a:rPr lang="sv-SE" dirty="0" err="1"/>
              <a:t>schools</a:t>
            </a:r>
            <a:r>
              <a:rPr lang="sv-SE" dirty="0"/>
              <a:t>, colleges and </a:t>
            </a:r>
            <a:r>
              <a:rPr lang="sv-SE" dirty="0" err="1"/>
              <a:t>universities</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3</a:t>
            </a:fld>
            <a:endParaRPr lang="sv-SE"/>
          </a:p>
        </p:txBody>
      </p:sp>
    </p:spTree>
    <p:extLst>
      <p:ext uri="{BB962C8B-B14F-4D97-AF65-F5344CB8AC3E}">
        <p14:creationId xmlns:p14="http://schemas.microsoft.com/office/powerpoint/2010/main" val="136995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This</a:t>
            </a:r>
            <a:r>
              <a:rPr lang="sv-SE" dirty="0"/>
              <a:t> is an </a:t>
            </a:r>
            <a:r>
              <a:rPr lang="sv-SE" dirty="0" err="1"/>
              <a:t>example</a:t>
            </a:r>
            <a:r>
              <a:rPr lang="sv-SE" dirty="0"/>
              <a:t> from the </a:t>
            </a:r>
            <a:r>
              <a:rPr lang="sv-SE" dirty="0" err="1"/>
              <a:t>report</a:t>
            </a:r>
            <a:r>
              <a:rPr lang="sv-SE" dirty="0"/>
              <a:t>/</a:t>
            </a:r>
            <a:r>
              <a:rPr lang="sv-SE" dirty="0" err="1"/>
              <a:t>webpage</a:t>
            </a:r>
            <a:r>
              <a:rPr lang="sv-SE" dirty="0"/>
              <a:t> </a:t>
            </a:r>
            <a:r>
              <a:rPr lang="sv-SE" dirty="0" err="1"/>
              <a:t>available</a:t>
            </a:r>
            <a:r>
              <a:rPr lang="sv-SE" dirty="0"/>
              <a:t> at </a:t>
            </a:r>
            <a:r>
              <a:rPr lang="sv-SE" dirty="0" err="1"/>
              <a:t>Nordenhub.org</a:t>
            </a:r>
            <a:r>
              <a:rPr lang="sv-SE" dirty="0"/>
              <a:t>. </a:t>
            </a:r>
            <a:r>
              <a:rPr lang="sv-SE" dirty="0" err="1"/>
              <a:t>This</a:t>
            </a:r>
            <a:r>
              <a:rPr lang="sv-SE" dirty="0"/>
              <a:t> is </a:t>
            </a:r>
            <a:r>
              <a:rPr lang="sv-SE" dirty="0" err="1"/>
              <a:t>something</a:t>
            </a:r>
            <a:r>
              <a:rPr lang="sv-SE" dirty="0"/>
              <a:t> </a:t>
            </a:r>
            <a:r>
              <a:rPr lang="sv-SE" dirty="0" err="1"/>
              <a:t>we</a:t>
            </a:r>
            <a:r>
              <a:rPr lang="sv-SE" dirty="0"/>
              <a:t> </a:t>
            </a:r>
            <a:r>
              <a:rPr lang="sv-SE" dirty="0" err="1"/>
              <a:t>want</a:t>
            </a:r>
            <a:r>
              <a:rPr lang="sv-SE" dirty="0"/>
              <a:t> to </a:t>
            </a:r>
            <a:r>
              <a:rPr lang="sv-SE" dirty="0" err="1"/>
              <a:t>take</a:t>
            </a:r>
            <a:r>
              <a:rPr lang="sv-SE" dirty="0"/>
              <a:t> to the NEE </a:t>
            </a:r>
            <a:r>
              <a:rPr lang="sv-SE" dirty="0" err="1"/>
              <a:t>webpage</a:t>
            </a:r>
            <a:r>
              <a:rPr lang="sv-SE" dirty="0"/>
              <a:t> and </a:t>
            </a:r>
            <a:r>
              <a:rPr lang="sv-SE" dirty="0" err="1"/>
              <a:t>our</a:t>
            </a:r>
            <a:r>
              <a:rPr lang="sv-SE" dirty="0"/>
              <a:t> intention is to </a:t>
            </a:r>
            <a:r>
              <a:rPr lang="sv-SE" dirty="0" err="1"/>
              <a:t>update</a:t>
            </a:r>
            <a:r>
              <a:rPr lang="sv-SE" dirty="0"/>
              <a:t> </a:t>
            </a:r>
            <a:r>
              <a:rPr lang="sv-SE" dirty="0" err="1"/>
              <a:t>this</a:t>
            </a:r>
            <a:r>
              <a:rPr lang="sv-SE" dirty="0"/>
              <a:t> page </a:t>
            </a:r>
            <a:r>
              <a:rPr lang="sv-SE" dirty="0" err="1"/>
              <a:t>continuously</a:t>
            </a:r>
            <a:r>
              <a:rPr lang="sv-SE" dirty="0"/>
              <a:t>. </a:t>
            </a:r>
          </a:p>
        </p:txBody>
      </p:sp>
      <p:sp>
        <p:nvSpPr>
          <p:cNvPr id="4" name="Platshållare för bildnummer 3"/>
          <p:cNvSpPr>
            <a:spLocks noGrp="1"/>
          </p:cNvSpPr>
          <p:nvPr>
            <p:ph type="sldNum" sz="quarter" idx="5"/>
          </p:nvPr>
        </p:nvSpPr>
        <p:spPr/>
        <p:txBody>
          <a:bodyPr/>
          <a:lstStyle/>
          <a:p>
            <a:fld id="{5FC1E25E-8874-4448-826B-925A5CA88DFD}" type="slidenum">
              <a:rPr lang="sv-SE" smtClean="0"/>
              <a:t>6</a:t>
            </a:fld>
            <a:endParaRPr lang="sv-SE"/>
          </a:p>
        </p:txBody>
      </p:sp>
    </p:spTree>
    <p:extLst>
      <p:ext uri="{BB962C8B-B14F-4D97-AF65-F5344CB8AC3E}">
        <p14:creationId xmlns:p14="http://schemas.microsoft.com/office/powerpoint/2010/main" val="385453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err="1"/>
              <a:t>of</a:t>
            </a:r>
            <a:r>
              <a:rPr lang="sv-SE" sz="1200" i="1" dirty="0"/>
              <a:t> </a:t>
            </a:r>
            <a:r>
              <a:rPr lang="sv-SE" sz="1200" i="1" dirty="0" err="1"/>
              <a:t>engineering</a:t>
            </a:r>
            <a:r>
              <a:rPr lang="sv-SE" sz="1200" i="1" dirty="0"/>
              <a:t> </a:t>
            </a:r>
            <a:r>
              <a:rPr lang="sv-SE" sz="1200" i="1" dirty="0" err="1"/>
              <a:t>education</a:t>
            </a:r>
            <a:r>
              <a:rPr lang="sv-SE" sz="1200" i="1" dirty="0"/>
              <a:t> (</a:t>
            </a:r>
            <a:r>
              <a:rPr lang="sv-SE" sz="1200" i="1" dirty="0" err="1"/>
              <a:t>e.g</a:t>
            </a:r>
            <a:r>
              <a:rPr lang="sv-SE" sz="1200" i="1" dirty="0"/>
              <a:t>. by </a:t>
            </a:r>
            <a:r>
              <a:rPr lang="sv-SE" sz="1200" i="1" dirty="0" err="1"/>
              <a:t>promoting</a:t>
            </a:r>
            <a:r>
              <a:rPr lang="sv-SE" sz="1200" i="1" dirty="0"/>
              <a:t> </a:t>
            </a:r>
            <a:r>
              <a:rPr lang="sv-SE" sz="1200" i="1" dirty="0" err="1"/>
              <a:t>inclusion</a:t>
            </a:r>
            <a:r>
              <a:rPr lang="sv-SE" sz="1200" i="1" dirty="0"/>
              <a:t> and fighting </a:t>
            </a:r>
            <a:r>
              <a:rPr lang="sv-SE" sz="1200" i="1" dirty="0" err="1"/>
              <a:t>misconceptions</a:t>
            </a:r>
            <a:r>
              <a:rPr lang="sv-SE" sz="1200" i="1" dirty="0"/>
              <a:t>),</a:t>
            </a:r>
          </a:p>
          <a:p>
            <a:r>
              <a:rPr lang="sv-SE" sz="1200" i="1" dirty="0"/>
              <a:t>in STEM (</a:t>
            </a:r>
            <a:r>
              <a:rPr lang="sv-SE" sz="1200" i="1" dirty="0" err="1"/>
              <a:t>e.g</a:t>
            </a:r>
            <a:r>
              <a:rPr lang="sv-SE" sz="1200" i="1" dirty="0"/>
              <a:t>. by </a:t>
            </a:r>
            <a:r>
              <a:rPr lang="sv-SE" sz="1200" i="1" dirty="0" err="1"/>
              <a:t>teaching</a:t>
            </a:r>
            <a:r>
              <a:rPr lang="sv-SE" sz="1200" i="1" dirty="0"/>
              <a:t> STEM </a:t>
            </a:r>
            <a:r>
              <a:rPr lang="sv-SE" sz="1200" i="1" dirty="0" err="1"/>
              <a:t>related</a:t>
            </a:r>
            <a:r>
              <a:rPr lang="sv-SE" sz="1200" i="1" dirty="0"/>
              <a:t> </a:t>
            </a:r>
            <a:r>
              <a:rPr lang="sv-SE" sz="1200" i="1" dirty="0" err="1"/>
              <a:t>topics</a:t>
            </a:r>
            <a:r>
              <a:rPr lang="sv-SE" sz="1200" i="1" dirty="0"/>
              <a:t>)</a:t>
            </a:r>
          </a:p>
          <a:p>
            <a:r>
              <a:rPr lang="sv-SE" sz="1200" i="1" dirty="0"/>
              <a:t>(</a:t>
            </a:r>
            <a:r>
              <a:rPr lang="sv-SE" sz="1200" i="1" dirty="0" err="1"/>
              <a:t>e.g</a:t>
            </a:r>
            <a:r>
              <a:rPr lang="sv-SE" sz="1200" i="1" dirty="0"/>
              <a:t>. </a:t>
            </a:r>
            <a:r>
              <a:rPr lang="sv-SE" sz="1200" i="1" dirty="0" err="1"/>
              <a:t>with</a:t>
            </a:r>
            <a:r>
              <a:rPr lang="sv-SE" sz="1200" i="1" dirty="0"/>
              <a:t> </a:t>
            </a:r>
            <a:r>
              <a:rPr lang="sv-SE" sz="1200" i="1" dirty="0" err="1"/>
              <a:t>role</a:t>
            </a:r>
            <a:r>
              <a:rPr lang="sv-SE" sz="1200" i="1" dirty="0"/>
              <a:t> </a:t>
            </a:r>
            <a:r>
              <a:rPr lang="sv-SE" sz="1200" i="1" dirty="0" err="1"/>
              <a:t>models</a:t>
            </a:r>
            <a:r>
              <a:rPr lang="sv-SE" sz="1200" i="1" dirty="0"/>
              <a:t> or </a:t>
            </a:r>
            <a:r>
              <a:rPr lang="sv-SE" sz="1200" i="1" dirty="0" err="1"/>
              <a:t>peer</a:t>
            </a:r>
            <a:r>
              <a:rPr lang="sv-SE" sz="1200" i="1" dirty="0"/>
              <a:t> support),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a:t>
            </a:r>
            <a:r>
              <a:rPr lang="sv-SE" sz="1200" i="1" dirty="0" err="1"/>
              <a:t>e.g</a:t>
            </a:r>
            <a:r>
              <a:rPr lang="sv-SE" sz="1200" i="1" dirty="0"/>
              <a:t>. by </a:t>
            </a:r>
            <a:r>
              <a:rPr lang="sv-SE" sz="1200" i="1" dirty="0" err="1"/>
              <a:t>assigning</a:t>
            </a:r>
            <a:r>
              <a:rPr lang="sv-SE" sz="1200" i="1" dirty="0"/>
              <a:t> </a:t>
            </a:r>
            <a:r>
              <a:rPr lang="sv-SE" sz="1200" i="1" dirty="0" err="1"/>
              <a:t>enjoyable</a:t>
            </a:r>
            <a:r>
              <a:rPr lang="sv-SE" sz="1200" i="1" dirty="0"/>
              <a:t> hands on tasks to the </a:t>
            </a:r>
            <a:r>
              <a:rPr lang="sv-SE" sz="1200" i="1" dirty="0" err="1"/>
              <a:t>participants</a:t>
            </a:r>
            <a:r>
              <a:rPr lang="sv-SE" sz="1200" i="1" dirty="0"/>
              <a:t>) </a:t>
            </a:r>
            <a:r>
              <a:rPr lang="sv-SE" sz="1200" i="1" u="sng" dirty="0" err="1"/>
              <a:t>during</a:t>
            </a:r>
            <a:r>
              <a:rPr lang="sv-SE" sz="1200" i="1" u="sng" dirty="0"/>
              <a:t> the </a:t>
            </a:r>
            <a:r>
              <a:rPr lang="sv-SE" sz="1200" i="1" u="sng" dirty="0" err="1"/>
              <a:t>outreach</a:t>
            </a:r>
            <a:r>
              <a:rPr lang="sv-SE" sz="1200" i="1" u="sng" dirty="0"/>
              <a:t> </a:t>
            </a:r>
            <a:r>
              <a:rPr lang="sv-SE" sz="1200" i="1" u="sng" dirty="0" err="1"/>
              <a:t>activity</a:t>
            </a:r>
            <a:r>
              <a:rPr lang="sv-SE" sz="1200" i="1" dirty="0"/>
              <a:t>.</a:t>
            </a:r>
          </a:p>
          <a:p>
            <a:endParaRPr lang="en-GB" dirty="0"/>
          </a:p>
        </p:txBody>
      </p:sp>
      <p:sp>
        <p:nvSpPr>
          <p:cNvPr id="4" name="Platshållare för bildnummer 3"/>
          <p:cNvSpPr>
            <a:spLocks noGrp="1"/>
          </p:cNvSpPr>
          <p:nvPr>
            <p:ph type="sldNum" sz="quarter" idx="10"/>
          </p:nvPr>
        </p:nvSpPr>
        <p:spPr/>
        <p:txBody>
          <a:bodyPr/>
          <a:lstStyle/>
          <a:p>
            <a:fld id="{5FC1E25E-8874-4448-826B-925A5CA88DFD}" type="slidenum">
              <a:rPr lang="sv-SE" smtClean="0"/>
              <a:t>7</a:t>
            </a:fld>
            <a:endParaRPr lang="sv-SE"/>
          </a:p>
        </p:txBody>
      </p:sp>
    </p:spTree>
    <p:extLst>
      <p:ext uri="{BB962C8B-B14F-4D97-AF65-F5344CB8AC3E}">
        <p14:creationId xmlns:p14="http://schemas.microsoft.com/office/powerpoint/2010/main" val="4606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err="1"/>
              <a:t>Universities</a:t>
            </a:r>
            <a:r>
              <a:rPr lang="sv-SE" dirty="0"/>
              <a:t> </a:t>
            </a:r>
            <a:r>
              <a:rPr lang="sv-SE" dirty="0" err="1"/>
              <a:t>organised</a:t>
            </a:r>
            <a:r>
              <a:rPr lang="sv-SE" dirty="0"/>
              <a:t> in </a:t>
            </a:r>
            <a:r>
              <a:rPr lang="sv-SE" dirty="0" err="1"/>
              <a:t>internal</a:t>
            </a:r>
            <a:r>
              <a:rPr lang="sv-SE" dirty="0"/>
              <a:t> </a:t>
            </a:r>
            <a:r>
              <a:rPr lang="sv-SE" dirty="0" err="1"/>
              <a:t>units</a:t>
            </a:r>
            <a:r>
              <a:rPr lang="sv-SE" dirty="0"/>
              <a:t> </a:t>
            </a:r>
            <a:r>
              <a:rPr lang="sv-SE" dirty="0" err="1"/>
              <a:t>mostly</a:t>
            </a:r>
            <a:r>
              <a:rPr lang="sv-SE" dirty="0"/>
              <a:t> </a:t>
            </a:r>
            <a:r>
              <a:rPr lang="sv-SE" dirty="0" err="1"/>
              <a:t>organize</a:t>
            </a:r>
            <a:r>
              <a:rPr lang="sv-SE" dirty="0"/>
              <a:t>  ‘</a:t>
            </a:r>
            <a:r>
              <a:rPr lang="sv-SE" dirty="0" err="1"/>
              <a:t>Open</a:t>
            </a:r>
            <a:r>
              <a:rPr lang="sv-SE" dirty="0"/>
              <a:t> University’ programs </a:t>
            </a:r>
            <a:r>
              <a:rPr lang="sv-SE" dirty="0" err="1"/>
              <a:t>defined</a:t>
            </a:r>
            <a:r>
              <a:rPr lang="sv-SE" dirty="0"/>
              <a:t> by </a:t>
            </a:r>
            <a:r>
              <a:rPr lang="sv-SE" dirty="0" err="1"/>
              <a:t>activities</a:t>
            </a:r>
            <a:r>
              <a:rPr lang="sv-SE" dirty="0"/>
              <a:t> </a:t>
            </a:r>
            <a:r>
              <a:rPr lang="sv-SE" dirty="0" err="1"/>
              <a:t>that</a:t>
            </a:r>
            <a:r>
              <a:rPr lang="sv-SE" dirty="0"/>
              <a:t> </a:t>
            </a:r>
            <a:r>
              <a:rPr lang="sv-SE" dirty="0" err="1"/>
              <a:t>provide</a:t>
            </a:r>
            <a:r>
              <a:rPr lang="sv-SE" dirty="0"/>
              <a:t> ECTS </a:t>
            </a:r>
            <a:r>
              <a:rPr lang="sv-SE" dirty="0" err="1"/>
              <a:t>credits</a:t>
            </a:r>
            <a:r>
              <a:rPr lang="sv-SE" dirty="0"/>
              <a:t>. </a:t>
            </a:r>
            <a:r>
              <a:rPr lang="sv-SE" dirty="0" err="1"/>
              <a:t>These</a:t>
            </a:r>
            <a:r>
              <a:rPr lang="sv-SE" dirty="0"/>
              <a:t> </a:t>
            </a:r>
            <a:r>
              <a:rPr lang="sv-SE" dirty="0" err="1"/>
              <a:t>activities</a:t>
            </a:r>
            <a:r>
              <a:rPr lang="sv-SE" dirty="0"/>
              <a:t> </a:t>
            </a:r>
            <a:r>
              <a:rPr lang="sv-SE" dirty="0" err="1"/>
              <a:t>range</a:t>
            </a:r>
            <a:r>
              <a:rPr lang="sv-SE" dirty="0"/>
              <a:t> from </a:t>
            </a:r>
            <a:r>
              <a:rPr lang="sv-SE" dirty="0" err="1"/>
              <a:t>offering</a:t>
            </a:r>
            <a:r>
              <a:rPr lang="sv-SE" dirty="0"/>
              <a:t> an ‘</a:t>
            </a:r>
            <a:r>
              <a:rPr lang="sv-SE" dirty="0" err="1"/>
              <a:t>empty</a:t>
            </a:r>
            <a:r>
              <a:rPr lang="sv-SE" dirty="0"/>
              <a:t> </a:t>
            </a:r>
            <a:r>
              <a:rPr lang="sv-SE" dirty="0" err="1"/>
              <a:t>seat</a:t>
            </a:r>
            <a:r>
              <a:rPr lang="sv-SE" dirty="0"/>
              <a:t>’ in </a:t>
            </a:r>
            <a:r>
              <a:rPr lang="sv-SE" dirty="0" err="1"/>
              <a:t>ordinary</a:t>
            </a:r>
            <a:r>
              <a:rPr lang="sv-SE" dirty="0"/>
              <a:t> </a:t>
            </a:r>
            <a:r>
              <a:rPr lang="sv-SE" dirty="0" err="1"/>
              <a:t>education</a:t>
            </a:r>
            <a:r>
              <a:rPr lang="sv-SE" dirty="0"/>
              <a:t> to a </a:t>
            </a:r>
            <a:r>
              <a:rPr lang="sv-SE" dirty="0" err="1"/>
              <a:t>professional</a:t>
            </a:r>
            <a:r>
              <a:rPr lang="sv-SE" dirty="0"/>
              <a:t> </a:t>
            </a:r>
            <a:r>
              <a:rPr lang="sv-SE" dirty="0" err="1"/>
              <a:t>master’s</a:t>
            </a:r>
            <a:r>
              <a:rPr lang="sv-SE" dirty="0"/>
              <a:t> </a:t>
            </a:r>
            <a:r>
              <a:rPr lang="sv-SE" dirty="0" err="1"/>
              <a:t>programme</a:t>
            </a:r>
            <a:r>
              <a:rPr lang="sv-SE" dirty="0"/>
              <a:t>. The </a:t>
            </a:r>
            <a:r>
              <a:rPr lang="sv-SE" dirty="0" err="1"/>
              <a:t>Internal</a:t>
            </a:r>
            <a:r>
              <a:rPr lang="sv-SE" dirty="0"/>
              <a:t> </a:t>
            </a:r>
            <a:r>
              <a:rPr lang="sv-SE" dirty="0" err="1"/>
              <a:t>units</a:t>
            </a:r>
            <a:r>
              <a:rPr lang="sv-SE" dirty="0"/>
              <a:t> </a:t>
            </a:r>
            <a:r>
              <a:rPr lang="sv-SE" dirty="0" err="1"/>
              <a:t>most</a:t>
            </a:r>
            <a:r>
              <a:rPr lang="sv-SE" dirty="0"/>
              <a:t> </a:t>
            </a:r>
            <a:r>
              <a:rPr lang="sv-SE" dirty="0" err="1"/>
              <a:t>often</a:t>
            </a:r>
            <a:r>
              <a:rPr lang="sv-SE" dirty="0"/>
              <a:t> </a:t>
            </a:r>
            <a:r>
              <a:rPr lang="sv-SE" dirty="0" err="1"/>
              <a:t>meet</a:t>
            </a:r>
            <a:r>
              <a:rPr lang="sv-SE" dirty="0"/>
              <a:t> a </a:t>
            </a:r>
            <a:r>
              <a:rPr lang="sv-SE" dirty="0" err="1"/>
              <a:t>need</a:t>
            </a:r>
            <a:r>
              <a:rPr lang="sv-SE" dirty="0"/>
              <a:t> for </a:t>
            </a:r>
            <a:r>
              <a:rPr lang="sv-SE" dirty="0" err="1"/>
              <a:t>individual</a:t>
            </a:r>
            <a:r>
              <a:rPr lang="sv-SE" dirty="0"/>
              <a:t> </a:t>
            </a:r>
            <a:r>
              <a:rPr lang="sv-SE" dirty="0" err="1"/>
              <a:t>enrolment</a:t>
            </a:r>
            <a:r>
              <a:rPr lang="sv-SE" dirty="0"/>
              <a:t>. </a:t>
            </a:r>
          </a:p>
          <a:p>
            <a:pPr marL="0" marR="0" lvl="0" indent="0" algn="l" defTabSz="914400" rtl="0" eaLnBrk="1" fontAlgn="base" latinLnBrk="0" hangingPunct="1">
              <a:lnSpc>
                <a:spcPct val="100000"/>
              </a:lnSpc>
              <a:spcBef>
                <a:spcPts val="0"/>
              </a:spcBef>
              <a:spcAft>
                <a:spcPts val="0"/>
              </a:spcAft>
              <a:buClrTx/>
              <a:buSzTx/>
              <a:buFontTx/>
              <a:buNone/>
              <a:tabLst/>
              <a:defRPr/>
            </a:pPr>
            <a:r>
              <a:rPr lang="sv-SE" dirty="0"/>
              <a:t>The extern </a:t>
            </a:r>
            <a:r>
              <a:rPr lang="sv-SE" dirty="0" err="1"/>
              <a:t>unites</a:t>
            </a:r>
            <a:r>
              <a:rPr lang="sv-SE" dirty="0"/>
              <a:t> </a:t>
            </a:r>
            <a:r>
              <a:rPr lang="sv-SE" dirty="0" err="1"/>
              <a:t>also</a:t>
            </a:r>
            <a:r>
              <a:rPr lang="sv-SE" dirty="0"/>
              <a:t> offer the </a:t>
            </a:r>
            <a:r>
              <a:rPr lang="sv-SE" dirty="0" err="1"/>
              <a:t>above</a:t>
            </a:r>
            <a:r>
              <a:rPr lang="sv-SE" dirty="0"/>
              <a:t> </a:t>
            </a:r>
            <a:r>
              <a:rPr lang="sv-SE" dirty="0" err="1"/>
              <a:t>mentioned</a:t>
            </a:r>
            <a:r>
              <a:rPr lang="sv-SE" dirty="0"/>
              <a:t> ‘</a:t>
            </a:r>
            <a:r>
              <a:rPr lang="sv-SE" dirty="0" err="1"/>
              <a:t>Open</a:t>
            </a:r>
            <a:r>
              <a:rPr lang="sv-SE" dirty="0"/>
              <a:t> University’ </a:t>
            </a:r>
            <a:r>
              <a:rPr lang="sv-SE" dirty="0" err="1"/>
              <a:t>activities</a:t>
            </a:r>
            <a:r>
              <a:rPr lang="sv-SE" dirty="0"/>
              <a:t> </a:t>
            </a:r>
            <a:r>
              <a:rPr lang="sv-SE" dirty="0" err="1"/>
              <a:t>but</a:t>
            </a:r>
            <a:r>
              <a:rPr lang="sv-SE" dirty="0"/>
              <a:t> </a:t>
            </a:r>
            <a:r>
              <a:rPr lang="sv-SE" dirty="0" err="1"/>
              <a:t>besides</a:t>
            </a:r>
            <a:r>
              <a:rPr lang="sv-SE" dirty="0"/>
              <a:t> </a:t>
            </a:r>
            <a:r>
              <a:rPr lang="sv-SE" dirty="0" err="1"/>
              <a:t>they</a:t>
            </a:r>
            <a:r>
              <a:rPr lang="sv-SE" dirty="0"/>
              <a:t> </a:t>
            </a:r>
            <a:r>
              <a:rPr lang="sv-SE" dirty="0" err="1"/>
              <a:t>are</a:t>
            </a:r>
            <a:r>
              <a:rPr lang="sv-SE" dirty="0"/>
              <a:t> </a:t>
            </a:r>
            <a:r>
              <a:rPr lang="sv-SE" dirty="0" err="1"/>
              <a:t>highly</a:t>
            </a:r>
            <a:r>
              <a:rPr lang="sv-SE" dirty="0"/>
              <a:t> </a:t>
            </a:r>
            <a:r>
              <a:rPr lang="sv-SE" dirty="0" err="1"/>
              <a:t>involved</a:t>
            </a:r>
            <a:r>
              <a:rPr lang="sv-SE" dirty="0"/>
              <a:t> in </a:t>
            </a:r>
            <a:r>
              <a:rPr lang="sv-SE" dirty="0" err="1"/>
              <a:t>organising</a:t>
            </a:r>
            <a:r>
              <a:rPr lang="sv-SE" dirty="0"/>
              <a:t> </a:t>
            </a:r>
            <a:r>
              <a:rPr lang="sv-SE" dirty="0" err="1"/>
              <a:t>commercial</a:t>
            </a:r>
            <a:r>
              <a:rPr lang="sv-SE" dirty="0"/>
              <a:t> or no </a:t>
            </a:r>
            <a:r>
              <a:rPr lang="sv-SE" dirty="0" err="1"/>
              <a:t>credits</a:t>
            </a:r>
            <a:r>
              <a:rPr lang="sv-SE" dirty="0"/>
              <a:t> </a:t>
            </a:r>
            <a:r>
              <a:rPr lang="sv-SE" dirty="0" err="1"/>
              <a:t>activities</a:t>
            </a:r>
            <a:r>
              <a:rPr lang="sv-SE" dirty="0"/>
              <a:t>. At </a:t>
            </a:r>
            <a:r>
              <a:rPr lang="sv-SE" dirty="0" err="1"/>
              <a:t>one</a:t>
            </a:r>
            <a:r>
              <a:rPr lang="sv-SE" dirty="0"/>
              <a:t> </a:t>
            </a:r>
            <a:r>
              <a:rPr lang="sv-SE" dirty="0" err="1"/>
              <a:t>of</a:t>
            </a:r>
            <a:r>
              <a:rPr lang="sv-SE" dirty="0"/>
              <a:t> the </a:t>
            </a:r>
            <a:r>
              <a:rPr lang="sv-SE" dirty="0" err="1"/>
              <a:t>interviewed</a:t>
            </a:r>
            <a:r>
              <a:rPr lang="sv-SE" dirty="0"/>
              <a:t> </a:t>
            </a:r>
            <a:r>
              <a:rPr lang="sv-SE" dirty="0" err="1"/>
              <a:t>universities</a:t>
            </a:r>
            <a:r>
              <a:rPr lang="sv-SE" dirty="0"/>
              <a:t> </a:t>
            </a:r>
            <a:r>
              <a:rPr lang="sv-SE" dirty="0" err="1"/>
              <a:t>continuing</a:t>
            </a:r>
            <a:r>
              <a:rPr lang="sv-SE" dirty="0"/>
              <a:t> </a:t>
            </a:r>
            <a:r>
              <a:rPr lang="sv-SE" dirty="0" err="1"/>
              <a:t>education</a:t>
            </a:r>
            <a:r>
              <a:rPr lang="sv-SE" dirty="0"/>
              <a:t> </a:t>
            </a:r>
            <a:r>
              <a:rPr lang="sv-SE" dirty="0" err="1"/>
              <a:t>was</a:t>
            </a:r>
            <a:r>
              <a:rPr lang="sv-SE" dirty="0"/>
              <a:t> </a:t>
            </a:r>
            <a:r>
              <a:rPr lang="sv-SE" dirty="0" err="1"/>
              <a:t>organised</a:t>
            </a:r>
            <a:r>
              <a:rPr lang="sv-SE" dirty="0"/>
              <a:t> </a:t>
            </a:r>
            <a:r>
              <a:rPr lang="sv-SE" dirty="0" err="1"/>
              <a:t>with</a:t>
            </a:r>
            <a:r>
              <a:rPr lang="sv-SE" dirty="0"/>
              <a:t> a </a:t>
            </a:r>
            <a:r>
              <a:rPr lang="sv-SE" dirty="0" err="1"/>
              <a:t>decentralized</a:t>
            </a:r>
            <a:r>
              <a:rPr lang="sv-SE" dirty="0"/>
              <a:t> </a:t>
            </a:r>
            <a:r>
              <a:rPr lang="sv-SE" dirty="0" err="1"/>
              <a:t>structure</a:t>
            </a:r>
            <a:r>
              <a:rPr lang="sv-SE" dirty="0"/>
              <a:t> at </a:t>
            </a:r>
            <a:r>
              <a:rPr lang="sv-SE" dirty="0" err="1"/>
              <a:t>faculties</a:t>
            </a:r>
            <a:r>
              <a:rPr lang="sv-SE" dirty="0"/>
              <a:t> and </a:t>
            </a:r>
            <a:r>
              <a:rPr lang="sv-SE" dirty="0" err="1"/>
              <a:t>departments</a:t>
            </a:r>
            <a:r>
              <a:rPr lang="sv-SE" dirty="0"/>
              <a:t> </a:t>
            </a:r>
            <a:r>
              <a:rPr lang="sv-SE" dirty="0" err="1"/>
              <a:t>level</a:t>
            </a:r>
            <a:r>
              <a:rPr lang="sv-SE" dirty="0"/>
              <a:t>. The </a:t>
            </a:r>
            <a:r>
              <a:rPr lang="sv-SE" dirty="0" err="1"/>
              <a:t>university</a:t>
            </a:r>
            <a:r>
              <a:rPr lang="sv-SE" dirty="0"/>
              <a:t> has </a:t>
            </a:r>
            <a:r>
              <a:rPr lang="sv-SE" dirty="0" err="1"/>
              <a:t>only</a:t>
            </a:r>
            <a:r>
              <a:rPr lang="sv-SE" dirty="0"/>
              <a:t> </a:t>
            </a:r>
            <a:r>
              <a:rPr lang="sv-SE" dirty="0" err="1"/>
              <a:t>very</a:t>
            </a:r>
            <a:r>
              <a:rPr lang="sv-SE" dirty="0"/>
              <a:t> </a:t>
            </a:r>
            <a:r>
              <a:rPr lang="sv-SE" dirty="0" err="1"/>
              <a:t>few</a:t>
            </a:r>
            <a:r>
              <a:rPr lang="sv-SE" dirty="0"/>
              <a:t> </a:t>
            </a:r>
            <a:r>
              <a:rPr lang="sv-SE" dirty="0" err="1"/>
              <a:t>activities</a:t>
            </a:r>
            <a:r>
              <a:rPr lang="sv-SE" dirty="0"/>
              <a:t> </a:t>
            </a:r>
            <a:r>
              <a:rPr lang="sv-SE" dirty="0" err="1"/>
              <a:t>most</a:t>
            </a:r>
            <a:r>
              <a:rPr lang="sv-SE" dirty="0"/>
              <a:t> </a:t>
            </a:r>
            <a:r>
              <a:rPr lang="sv-SE" dirty="0" err="1"/>
              <a:t>often</a:t>
            </a:r>
            <a:r>
              <a:rPr lang="sv-SE" dirty="0"/>
              <a:t> </a:t>
            </a:r>
            <a:r>
              <a:rPr lang="sv-SE" dirty="0" err="1"/>
              <a:t>activities</a:t>
            </a:r>
            <a:r>
              <a:rPr lang="sv-SE" dirty="0"/>
              <a:t> </a:t>
            </a:r>
            <a:r>
              <a:rPr lang="sv-SE" dirty="0" err="1"/>
              <a:t>related</a:t>
            </a:r>
            <a:r>
              <a:rPr lang="sv-SE" dirty="0"/>
              <a:t> to or </a:t>
            </a:r>
            <a:r>
              <a:rPr lang="sv-SE" dirty="0" err="1"/>
              <a:t>are</a:t>
            </a:r>
            <a:r>
              <a:rPr lang="sv-SE" dirty="0"/>
              <a:t> a </a:t>
            </a:r>
            <a:r>
              <a:rPr lang="sv-SE" dirty="0" err="1"/>
              <a:t>direct</a:t>
            </a:r>
            <a:r>
              <a:rPr lang="sv-SE" dirty="0"/>
              <a:t> part </a:t>
            </a:r>
            <a:r>
              <a:rPr lang="sv-SE" dirty="0" err="1"/>
              <a:t>of</a:t>
            </a:r>
            <a:r>
              <a:rPr lang="sv-SE" dirty="0"/>
              <a:t> </a:t>
            </a:r>
            <a:r>
              <a:rPr lang="sv-SE" dirty="0" err="1"/>
              <a:t>their</a:t>
            </a:r>
            <a:r>
              <a:rPr lang="sv-SE" dirty="0"/>
              <a:t> </a:t>
            </a:r>
            <a:r>
              <a:rPr lang="sv-SE" dirty="0" err="1"/>
              <a:t>ordinary</a:t>
            </a:r>
            <a:r>
              <a:rPr lang="sv-SE" dirty="0"/>
              <a:t> </a:t>
            </a:r>
            <a:r>
              <a:rPr lang="sv-SE" dirty="0" err="1"/>
              <a:t>education</a:t>
            </a:r>
            <a:r>
              <a:rPr lang="sv-SE" dirty="0"/>
              <a:t>.</a:t>
            </a:r>
          </a:p>
          <a:p>
            <a:pPr fontAlgn="base"/>
            <a:endParaRPr lang="sv-SE" dirty="0"/>
          </a:p>
          <a:p>
            <a:pPr fontAlgn="base"/>
            <a:r>
              <a:rPr lang="sv-SE" dirty="0" err="1"/>
              <a:t>Some</a:t>
            </a:r>
            <a:r>
              <a:rPr lang="sv-SE" dirty="0"/>
              <a:t> </a:t>
            </a:r>
            <a:r>
              <a:rPr lang="sv-SE" dirty="0" err="1"/>
              <a:t>interviewees</a:t>
            </a:r>
            <a:r>
              <a:rPr lang="sv-SE" dirty="0"/>
              <a:t> </a:t>
            </a:r>
            <a:r>
              <a:rPr lang="sv-SE" dirty="0" err="1"/>
              <a:t>expressed</a:t>
            </a:r>
            <a:r>
              <a:rPr lang="sv-SE" dirty="0"/>
              <a:t> </a:t>
            </a:r>
            <a:r>
              <a:rPr lang="sv-SE" dirty="0" err="1"/>
              <a:t>uncertainty</a:t>
            </a:r>
            <a:r>
              <a:rPr lang="sv-SE" dirty="0"/>
              <a:t> as to </a:t>
            </a:r>
            <a:r>
              <a:rPr lang="sv-SE" dirty="0" err="1"/>
              <a:t>whether</a:t>
            </a:r>
            <a:r>
              <a:rPr lang="sv-SE" dirty="0"/>
              <a:t> </a:t>
            </a:r>
            <a:r>
              <a:rPr lang="sv-SE" dirty="0" err="1"/>
              <a:t>such</a:t>
            </a:r>
            <a:r>
              <a:rPr lang="sv-SE" dirty="0"/>
              <a:t> </a:t>
            </a:r>
            <a:r>
              <a:rPr lang="sv-SE" dirty="0" err="1"/>
              <a:t>strategies</a:t>
            </a:r>
            <a:r>
              <a:rPr lang="sv-SE" dirty="0"/>
              <a:t> </a:t>
            </a:r>
            <a:r>
              <a:rPr lang="sv-SE" dirty="0" err="1"/>
              <a:t>exist</a:t>
            </a:r>
            <a:r>
              <a:rPr lang="sv-SE" dirty="0"/>
              <a:t> – </a:t>
            </a:r>
            <a:r>
              <a:rPr lang="sv-SE" dirty="0" err="1"/>
              <a:t>if</a:t>
            </a:r>
            <a:r>
              <a:rPr lang="sv-SE" dirty="0"/>
              <a:t> </a:t>
            </a:r>
            <a:r>
              <a:rPr lang="sv-SE" dirty="0" err="1"/>
              <a:t>their</a:t>
            </a:r>
            <a:r>
              <a:rPr lang="sv-SE" dirty="0"/>
              <a:t> </a:t>
            </a:r>
            <a:r>
              <a:rPr lang="sv-SE" dirty="0" err="1"/>
              <a:t>university</a:t>
            </a:r>
            <a:r>
              <a:rPr lang="sv-SE" dirty="0"/>
              <a:t> has an explicit </a:t>
            </a:r>
            <a:r>
              <a:rPr lang="sv-SE" dirty="0" err="1"/>
              <a:t>strategy</a:t>
            </a:r>
            <a:r>
              <a:rPr lang="sv-SE" dirty="0"/>
              <a:t> for </a:t>
            </a:r>
            <a:r>
              <a:rPr lang="sv-SE" dirty="0" err="1"/>
              <a:t>continuing</a:t>
            </a:r>
            <a:r>
              <a:rPr lang="sv-SE" dirty="0"/>
              <a:t> </a:t>
            </a:r>
            <a:r>
              <a:rPr lang="sv-SE" dirty="0" err="1"/>
              <a:t>education</a:t>
            </a:r>
            <a:r>
              <a:rPr lang="sv-SE" dirty="0"/>
              <a:t>. </a:t>
            </a:r>
            <a:r>
              <a:rPr lang="sv-SE" dirty="0" err="1"/>
              <a:t>Other</a:t>
            </a:r>
            <a:r>
              <a:rPr lang="sv-SE" dirty="0"/>
              <a:t> </a:t>
            </a:r>
            <a:r>
              <a:rPr lang="sv-SE" dirty="0" err="1"/>
              <a:t>universities</a:t>
            </a:r>
            <a:r>
              <a:rPr lang="sv-SE" dirty="0"/>
              <a:t> </a:t>
            </a:r>
            <a:r>
              <a:rPr lang="sv-SE" dirty="0" err="1"/>
              <a:t>have</a:t>
            </a:r>
            <a:r>
              <a:rPr lang="sv-SE" dirty="0"/>
              <a:t> </a:t>
            </a:r>
            <a:r>
              <a:rPr lang="sv-SE" dirty="0" err="1"/>
              <a:t>more</a:t>
            </a:r>
            <a:r>
              <a:rPr lang="sv-SE" dirty="0"/>
              <a:t> or less explicit </a:t>
            </a:r>
            <a:r>
              <a:rPr lang="sv-SE" dirty="0" err="1"/>
              <a:t>strategies</a:t>
            </a:r>
            <a:r>
              <a:rPr lang="sv-SE" dirty="0"/>
              <a:t> </a:t>
            </a:r>
            <a:r>
              <a:rPr lang="sv-SE" dirty="0" err="1"/>
              <a:t>but</a:t>
            </a:r>
            <a:r>
              <a:rPr lang="sv-SE" dirty="0"/>
              <a:t> </a:t>
            </a:r>
            <a:r>
              <a:rPr lang="sv-SE" dirty="0" err="1"/>
              <a:t>e.g</a:t>
            </a:r>
            <a:r>
              <a:rPr lang="sv-SE" dirty="0"/>
              <a:t>. a respondent </a:t>
            </a:r>
            <a:r>
              <a:rPr lang="sv-SE" dirty="0" err="1"/>
              <a:t>replied</a:t>
            </a:r>
            <a:r>
              <a:rPr lang="sv-SE" dirty="0"/>
              <a:t> </a:t>
            </a:r>
            <a:r>
              <a:rPr lang="sv-SE" dirty="0" err="1"/>
              <a:t>that</a:t>
            </a:r>
            <a:r>
              <a:rPr lang="sv-SE" dirty="0"/>
              <a:t> 10 – 12 </a:t>
            </a:r>
            <a:r>
              <a:rPr lang="sv-SE" dirty="0" err="1"/>
              <a:t>years</a:t>
            </a:r>
            <a:r>
              <a:rPr lang="sv-SE" dirty="0"/>
              <a:t> </a:t>
            </a:r>
            <a:r>
              <a:rPr lang="sv-SE" dirty="0" err="1"/>
              <a:t>ago</a:t>
            </a:r>
            <a:r>
              <a:rPr lang="sv-SE" dirty="0"/>
              <a:t> the </a:t>
            </a:r>
            <a:r>
              <a:rPr lang="sv-SE" dirty="0" err="1"/>
              <a:t>government</a:t>
            </a:r>
            <a:r>
              <a:rPr lang="sv-SE" dirty="0"/>
              <a:t> </a:t>
            </a:r>
            <a:r>
              <a:rPr lang="sv-SE" dirty="0" err="1"/>
              <a:t>decided</a:t>
            </a:r>
            <a:r>
              <a:rPr lang="sv-SE" dirty="0"/>
              <a:t> to </a:t>
            </a:r>
            <a:r>
              <a:rPr lang="sv-SE" dirty="0" err="1"/>
              <a:t>really</a:t>
            </a:r>
            <a:r>
              <a:rPr lang="sv-SE" dirty="0"/>
              <a:t> push CE, </a:t>
            </a:r>
            <a:r>
              <a:rPr lang="sv-SE" dirty="0" err="1"/>
              <a:t>which</a:t>
            </a:r>
            <a:r>
              <a:rPr lang="sv-SE" dirty="0"/>
              <a:t> </a:t>
            </a:r>
            <a:r>
              <a:rPr lang="sv-SE" dirty="0" err="1"/>
              <a:t>had</a:t>
            </a:r>
            <a:r>
              <a:rPr lang="sv-SE" dirty="0"/>
              <a:t> an </a:t>
            </a:r>
            <a:r>
              <a:rPr lang="sv-SE" dirty="0" err="1"/>
              <a:t>impact</a:t>
            </a:r>
            <a:r>
              <a:rPr lang="sv-SE" dirty="0"/>
              <a:t> on </a:t>
            </a:r>
            <a:r>
              <a:rPr lang="sv-SE" dirty="0" err="1"/>
              <a:t>universities</a:t>
            </a:r>
            <a:r>
              <a:rPr lang="sv-SE" dirty="0"/>
              <a:t>. </a:t>
            </a:r>
          </a:p>
          <a:p>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10</a:t>
            </a:fld>
            <a:endParaRPr lang="sv-SE"/>
          </a:p>
        </p:txBody>
      </p:sp>
    </p:spTree>
    <p:extLst>
      <p:ext uri="{BB962C8B-B14F-4D97-AF65-F5344CB8AC3E}">
        <p14:creationId xmlns:p14="http://schemas.microsoft.com/office/powerpoint/2010/main" val="250685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Bioinformatics and mechatronics have been there for long, have changed education, now, you learn the basic stuff for bioinformatics first, instead of just </a:t>
            </a:r>
            <a:r>
              <a:rPr lang="en-GB" dirty="0" err="1"/>
              <a:t>biliogy</a:t>
            </a:r>
            <a:r>
              <a:rPr lang="en-GB" dirty="0"/>
              <a:t> and maths, metadata, statistics</a:t>
            </a:r>
          </a:p>
          <a:p>
            <a:endParaRPr lang="en-GB" dirty="0"/>
          </a:p>
          <a:p>
            <a:r>
              <a:rPr lang="en-GB" dirty="0" err="1"/>
              <a:t>Mecatroings</a:t>
            </a:r>
            <a:r>
              <a:rPr lang="en-GB" dirty="0"/>
              <a:t>, mix of electrical and </a:t>
            </a:r>
            <a:r>
              <a:rPr lang="en-GB" dirty="0" err="1"/>
              <a:t>mecanics</a:t>
            </a:r>
            <a:r>
              <a:rPr lang="en-GB" dirty="0"/>
              <a:t> program – see the need for more courses in safety and ethics</a:t>
            </a:r>
          </a:p>
          <a:p>
            <a:endParaRPr lang="en-GB" dirty="0"/>
          </a:p>
          <a:p>
            <a:r>
              <a:rPr lang="en-GB" dirty="0"/>
              <a:t>Computer science – mixed with many disciplines in many different ways. </a:t>
            </a:r>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13</a:t>
            </a:fld>
            <a:endParaRPr lang="sv-SE"/>
          </a:p>
        </p:txBody>
      </p:sp>
    </p:spTree>
    <p:extLst>
      <p:ext uri="{BB962C8B-B14F-4D97-AF65-F5344CB8AC3E}">
        <p14:creationId xmlns:p14="http://schemas.microsoft.com/office/powerpoint/2010/main" val="15038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GB" sz="1600" dirty="0">
                <a:latin typeface="Calibri Light" panose="020F0302020204030204" pitchFamily="34" charset="0"/>
                <a:cs typeface="Calibri Light" panose="020F0302020204030204" pitchFamily="34" charset="0"/>
              </a:rPr>
              <a:t>Tuff question:</a:t>
            </a:r>
          </a:p>
          <a:p>
            <a:r>
              <a:rPr lang="en-GB" dirty="0">
                <a:latin typeface="Calibri Light" panose="020F0302020204030204" pitchFamily="34" charset="0"/>
                <a:cs typeface="Calibri Light" panose="020F0302020204030204" pitchFamily="34" charset="0"/>
              </a:rPr>
              <a:t>“And that is a challenge for the supervisors because we cannot do it. None of us can handle the data. But my PhD-students can, and my post docs can do it. So, they can be coaches in the projects at all levels.” (Nor 2)</a:t>
            </a:r>
            <a:endParaRPr lang="sv-SE"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‘this is something that has been done in the discipline of computer engineering for decades, they should be able to help us others out’. (Denmark 3) </a:t>
            </a:r>
          </a:p>
          <a:p>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14</a:t>
            </a:fld>
            <a:endParaRPr lang="sv-SE"/>
          </a:p>
        </p:txBody>
      </p:sp>
    </p:spTree>
    <p:extLst>
      <p:ext uri="{BB962C8B-B14F-4D97-AF65-F5344CB8AC3E}">
        <p14:creationId xmlns:p14="http://schemas.microsoft.com/office/powerpoint/2010/main" val="1249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 level of integration seemed to be more university (or country) dependent than subject specific, however it should be noted that the number of interviews were small and no statistical evidence can be given . </a:t>
            </a:r>
            <a:endParaRPr lang="en-GB"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15</a:t>
            </a:fld>
            <a:endParaRPr lang="sv-SE"/>
          </a:p>
        </p:txBody>
      </p:sp>
    </p:spTree>
    <p:extLst>
      <p:ext uri="{BB962C8B-B14F-4D97-AF65-F5344CB8AC3E}">
        <p14:creationId xmlns:p14="http://schemas.microsoft.com/office/powerpoint/2010/main" val="201666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stakeholders also ask for a new type of attitude or mindset regarding sustainability, for example regarding the need to save energy.</a:t>
            </a:r>
          </a:p>
          <a:p>
            <a:r>
              <a:rPr lang="en-GB" dirty="0"/>
              <a:t>social, environmental and economic sustainability). </a:t>
            </a:r>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20</a:t>
            </a:fld>
            <a:endParaRPr lang="sv-SE"/>
          </a:p>
        </p:txBody>
      </p:sp>
    </p:spTree>
    <p:extLst>
      <p:ext uri="{BB962C8B-B14F-4D97-AF65-F5344CB8AC3E}">
        <p14:creationId xmlns:p14="http://schemas.microsoft.com/office/powerpoint/2010/main" val="153996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B5EC03-DCAE-5D47-99C6-D8BB2F39A34E}"/>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36207928-F720-B64D-85EE-C64CE3ED60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E6DA717-2605-5841-9733-59F7B9B41615}"/>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AC0BC46B-3413-1E4D-A267-56B7EF0A1E86}"/>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5AD31574-90D7-464C-B296-E008AEB10BE6}"/>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0028625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614FCC-8C85-AF45-9F12-D91CC014846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5A8ABF5-E87A-E541-B1E9-0FF9E901EE0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156C72-BD3C-AD4C-BA35-10F1B0DF277D}"/>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0A6A25C0-F373-C848-A4AC-CBC54FD7EACC}"/>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98A8E0AF-7A8E-4944-8B09-9123AB1919EB}"/>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7429939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34B8496-DD27-964B-B27B-0F0D43C22DF0}"/>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3E5A2C-3C06-7146-8BD8-A0F6A7E619C6}"/>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C09F0D-E020-E34A-837D-72D76A878FCF}"/>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D1D1AFAB-0A9A-6D41-95AC-F61519176E78}"/>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11B93ADE-3C6E-F64F-A44C-500914728E85}"/>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6239675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77210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22304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3603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4781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876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06846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1722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3015F-706B-FB4A-8CD3-4689CC3446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5324C3-C093-594E-94D5-074FD255F38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726EFD-034E-CE4B-8D76-10F502203FC0}"/>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6F8EA659-D27B-DD43-8D40-6E755806F2EC}"/>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D37A4F35-A06E-7D49-9FD4-84C8BB5D0CC8}"/>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55126707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sv-SE"/>
              <a:t>Klicka på ikonen för att lägga till ett diagram</a:t>
            </a:r>
            <a:endParaRPr lang="en-GB"/>
          </a:p>
        </p:txBody>
      </p:sp>
      <p:sp>
        <p:nvSpPr>
          <p:cNvPr id="9"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sv-SE"/>
              <a:t>Klicka på ikonen för att lägga till en bild</a:t>
            </a:r>
            <a:endParaRPr lang="en-GB" dirty="0"/>
          </a:p>
        </p:txBody>
      </p:sp>
      <p:sp>
        <p:nvSpPr>
          <p:cNvPr id="10"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sv-SE"/>
              <a:t>Klicka på ikonen för att lägga till en bild</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a:t>Chapter</a:t>
            </a:r>
            <a:r>
              <a:rPr lang="sv-SE" dirty="0"/>
              <a:t> </a:t>
            </a:r>
            <a:r>
              <a:rPr lang="sv-SE" dirty="0" err="1"/>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sv-SE"/>
              <a:t>Klicka på ikonen för att lägga till en bild</a:t>
            </a:r>
            <a:endParaRPr lang="en-GB" dirty="0"/>
          </a:p>
        </p:txBody>
      </p:sp>
      <p:sp>
        <p:nvSpPr>
          <p:cNvPr id="7"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CE9553-F331-BB45-AFE5-C64F661722EE}"/>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EC93B8-37F9-F445-93A8-8471F6C5C1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511E34-8760-4D43-BD3B-90F9079916FB}"/>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6DF3A266-B9CB-1A40-9256-095327012E72}"/>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C0B9715E-93AE-8346-BA33-1E53CCEA452A}"/>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311608112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DC5AB-02E7-F74B-B86E-314705D8595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E85C98-E111-EC4F-AE51-AB1C7E160AA3}"/>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7ED4AD4-4FCA-E443-AF33-F3E324F8B6E2}"/>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0CD8C24-0EB1-D546-AE9E-C79DF865D965}"/>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D0907CD4-CBED-EC49-B67D-720C2D5D7106}"/>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6B0839F6-BA69-CA43-836D-0B0C8119E252}"/>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37055859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8C59F8-B6F2-0245-84AD-79EAEFAC9210}"/>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7268F1-1C08-294A-93FB-99C4EC523A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B81F4FC-24DF-5F49-B091-C5AEB4AC1B2E}"/>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CD4DCB-2A8C-9F4B-B622-E2314C30DD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0EB50F-D08C-7C4B-877A-DAD2B11E838E}"/>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1921EAB-ACED-A34F-88CE-3B851DBAF26B}"/>
              </a:ext>
            </a:extLst>
          </p:cNvPr>
          <p:cNvSpPr>
            <a:spLocks noGrp="1"/>
          </p:cNvSpPr>
          <p:nvPr>
            <p:ph type="dt" sz="half" idx="10"/>
          </p:nvPr>
        </p:nvSpPr>
        <p:spPr/>
        <p:txBody>
          <a:bodyPr/>
          <a:lstStyle/>
          <a:p>
            <a:pPr algn="r">
              <a:lnSpc>
                <a:spcPts val="900"/>
              </a:lnSpc>
            </a:pPr>
            <a:endParaRPr lang="en-GB" dirty="0"/>
          </a:p>
        </p:txBody>
      </p:sp>
      <p:sp>
        <p:nvSpPr>
          <p:cNvPr id="8" name="Platshållare för sidfot 7">
            <a:extLst>
              <a:ext uri="{FF2B5EF4-FFF2-40B4-BE49-F238E27FC236}">
                <a16:creationId xmlns:a16="http://schemas.microsoft.com/office/drawing/2014/main" id="{1D4A00BE-676C-184F-9CBE-9EF8BEE32891}"/>
              </a:ext>
            </a:extLst>
          </p:cNvPr>
          <p:cNvSpPr>
            <a:spLocks noGrp="1"/>
          </p:cNvSpPr>
          <p:nvPr>
            <p:ph type="ftr" sz="quarter" idx="11"/>
          </p:nvPr>
        </p:nvSpPr>
        <p:spPr/>
        <p:txBody>
          <a:bodyPr/>
          <a:lstStyle/>
          <a:p>
            <a:pPr>
              <a:lnSpc>
                <a:spcPts val="900"/>
              </a:lnSpc>
            </a:pPr>
            <a:endParaRPr lang="en-GB" dirty="0"/>
          </a:p>
        </p:txBody>
      </p:sp>
      <p:sp>
        <p:nvSpPr>
          <p:cNvPr id="9" name="Platshållare för bildnummer 8">
            <a:extLst>
              <a:ext uri="{FF2B5EF4-FFF2-40B4-BE49-F238E27FC236}">
                <a16:creationId xmlns:a16="http://schemas.microsoft.com/office/drawing/2014/main" id="{49475F5E-EE7F-BD4A-BF5B-AB9D248446B7}"/>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25265372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E658EA-63AE-4B44-9EB5-265B90E168E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5290B8D-F52B-5540-8454-44203C3E1819}"/>
              </a:ext>
            </a:extLst>
          </p:cNvPr>
          <p:cNvSpPr>
            <a:spLocks noGrp="1"/>
          </p:cNvSpPr>
          <p:nvPr>
            <p:ph type="dt" sz="half" idx="10"/>
          </p:nvPr>
        </p:nvSpPr>
        <p:spPr/>
        <p:txBody>
          <a:bodyPr/>
          <a:lstStyle/>
          <a:p>
            <a:pPr algn="r">
              <a:lnSpc>
                <a:spcPts val="900"/>
              </a:lnSpc>
            </a:pPr>
            <a:endParaRPr lang="en-GB" dirty="0"/>
          </a:p>
        </p:txBody>
      </p:sp>
      <p:sp>
        <p:nvSpPr>
          <p:cNvPr id="4" name="Platshållare för sidfot 3">
            <a:extLst>
              <a:ext uri="{FF2B5EF4-FFF2-40B4-BE49-F238E27FC236}">
                <a16:creationId xmlns:a16="http://schemas.microsoft.com/office/drawing/2014/main" id="{40E5F7FC-37EB-7046-B771-F88992E659EC}"/>
              </a:ext>
            </a:extLst>
          </p:cNvPr>
          <p:cNvSpPr>
            <a:spLocks noGrp="1"/>
          </p:cNvSpPr>
          <p:nvPr>
            <p:ph type="ftr" sz="quarter" idx="11"/>
          </p:nvPr>
        </p:nvSpPr>
        <p:spPr/>
        <p:txBody>
          <a:bodyPr/>
          <a:lstStyle/>
          <a:p>
            <a:pPr>
              <a:lnSpc>
                <a:spcPts val="900"/>
              </a:lnSpc>
            </a:pPr>
            <a:endParaRPr lang="en-GB" dirty="0"/>
          </a:p>
        </p:txBody>
      </p:sp>
      <p:sp>
        <p:nvSpPr>
          <p:cNvPr id="5" name="Platshållare för bildnummer 4">
            <a:extLst>
              <a:ext uri="{FF2B5EF4-FFF2-40B4-BE49-F238E27FC236}">
                <a16:creationId xmlns:a16="http://schemas.microsoft.com/office/drawing/2014/main" id="{47D17520-EB5A-2C49-A554-C02BB5EC52BB}"/>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40571571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7EF9B2-0117-BF4D-9773-F2FA52E43217}"/>
              </a:ext>
            </a:extLst>
          </p:cNvPr>
          <p:cNvSpPr>
            <a:spLocks noGrp="1"/>
          </p:cNvSpPr>
          <p:nvPr>
            <p:ph type="dt" sz="half" idx="10"/>
          </p:nvPr>
        </p:nvSpPr>
        <p:spPr/>
        <p:txBody>
          <a:bodyPr/>
          <a:lstStyle/>
          <a:p>
            <a:pPr algn="r">
              <a:lnSpc>
                <a:spcPts val="900"/>
              </a:lnSpc>
            </a:pPr>
            <a:endParaRPr lang="en-GB" dirty="0"/>
          </a:p>
        </p:txBody>
      </p:sp>
      <p:sp>
        <p:nvSpPr>
          <p:cNvPr id="3" name="Platshållare för sidfot 2">
            <a:extLst>
              <a:ext uri="{FF2B5EF4-FFF2-40B4-BE49-F238E27FC236}">
                <a16:creationId xmlns:a16="http://schemas.microsoft.com/office/drawing/2014/main" id="{9193B8B9-0E91-954F-A48D-B82C0B88FE79}"/>
              </a:ext>
            </a:extLst>
          </p:cNvPr>
          <p:cNvSpPr>
            <a:spLocks noGrp="1"/>
          </p:cNvSpPr>
          <p:nvPr>
            <p:ph type="ftr" sz="quarter" idx="11"/>
          </p:nvPr>
        </p:nvSpPr>
        <p:spPr/>
        <p:txBody>
          <a:bodyPr/>
          <a:lstStyle/>
          <a:p>
            <a:pPr>
              <a:lnSpc>
                <a:spcPts val="900"/>
              </a:lnSpc>
            </a:pPr>
            <a:endParaRPr lang="en-GB" dirty="0"/>
          </a:p>
        </p:txBody>
      </p:sp>
      <p:sp>
        <p:nvSpPr>
          <p:cNvPr id="4" name="Platshållare för bildnummer 3">
            <a:extLst>
              <a:ext uri="{FF2B5EF4-FFF2-40B4-BE49-F238E27FC236}">
                <a16:creationId xmlns:a16="http://schemas.microsoft.com/office/drawing/2014/main" id="{170EA140-066A-BC45-94E2-2B28ABCCDE9D}"/>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5259372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42412-21BF-5B4B-BAAB-6FB6658A87C6}"/>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AC07B7-891C-234D-B6F4-3E9B235BF0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73E2922-E566-8A42-9CBF-152C4CA2AD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E0E0E2-85BA-FE47-90B5-715A211C2329}"/>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6EB0A821-3FC7-9D48-8968-77AFBA12ECDD}"/>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DC250D0E-2766-C54E-A7CF-66A4D3156948}"/>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5035424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33D927-45AB-A749-B092-FFFB23038ADF}"/>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220F0F1-4347-B44C-B820-29481C8604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1BE5C2A2-1391-434D-A114-32E00BB72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A1A352-FC7B-6E4F-A770-F071391C8C15}"/>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8C5FE7EF-4F9E-5A48-9F4F-A1983FEAE1EF}"/>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8A7C49D5-161A-544E-8058-A3758F50E949}"/>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4180888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4F60FA8-633C-EB4C-930F-810AAF91DD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2E82D9E-F37A-2E4D-B71C-4001412ED1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A4C08-4AA6-CB4F-877C-719A47EA1B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lnSpc>
                <a:spcPts val="900"/>
              </a:lnSpc>
            </a:pPr>
            <a:endParaRPr lang="en-GB" dirty="0"/>
          </a:p>
        </p:txBody>
      </p:sp>
      <p:sp>
        <p:nvSpPr>
          <p:cNvPr id="5" name="Platshållare för sidfot 4">
            <a:extLst>
              <a:ext uri="{FF2B5EF4-FFF2-40B4-BE49-F238E27FC236}">
                <a16:creationId xmlns:a16="http://schemas.microsoft.com/office/drawing/2014/main" id="{296D3E06-FDF8-0A40-977A-B1B53D9711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nSpc>
                <a:spcPts val="900"/>
              </a:lnSpc>
            </a:pPr>
            <a:endParaRPr lang="en-GB" dirty="0"/>
          </a:p>
        </p:txBody>
      </p:sp>
      <p:sp>
        <p:nvSpPr>
          <p:cNvPr id="6" name="Platshållare för bildnummer 5">
            <a:extLst>
              <a:ext uri="{FF2B5EF4-FFF2-40B4-BE49-F238E27FC236}">
                <a16:creationId xmlns:a16="http://schemas.microsoft.com/office/drawing/2014/main" id="{71D9F7D0-AE64-ED49-BE96-3F8A35BA4F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8090341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4" r:id="rId13"/>
    <p:sldLayoutId id="2147483697" r:id="rId14"/>
    <p:sldLayoutId id="2147483698" r:id="rId15"/>
    <p:sldLayoutId id="2147483702" r:id="rId16"/>
    <p:sldLayoutId id="2147483705" r:id="rId17"/>
    <p:sldLayoutId id="2147483706" r:id="rId18"/>
    <p:sldLayoutId id="2147483668" r:id="rId19"/>
    <p:sldLayoutId id="2147483669" r:id="rId20"/>
    <p:sldLayoutId id="2147483670" r:id="rId21"/>
    <p:sldLayoutId id="2147483674" r:id="rId22"/>
    <p:sldLayoutId id="2147483672" r:id="rId23"/>
    <p:sldLayoutId id="2147483665" r:id="rId2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Lena.gumaelius@mdu.se"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nordenhub.or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4A826DB-D79E-FB40-B384-BD6E20D9F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42" y="2620108"/>
            <a:ext cx="5037204" cy="1750428"/>
          </a:xfrm>
          <a:prstGeom prst="rect">
            <a:avLst/>
          </a:prstGeom>
        </p:spPr>
      </p:pic>
      <p:pic>
        <p:nvPicPr>
          <p:cNvPr id="10" name="Bildobjekt 9" descr="En bild som visar fyrverkeri, stjärna&#10;&#10;Automatiskt genererad beskrivning">
            <a:extLst>
              <a:ext uri="{FF2B5EF4-FFF2-40B4-BE49-F238E27FC236}">
                <a16:creationId xmlns:a16="http://schemas.microsoft.com/office/drawing/2014/main" id="{3F4D6994-A2FB-A847-B492-95C3E61A9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91" y="1732776"/>
            <a:ext cx="3129534" cy="3392448"/>
          </a:xfrm>
          <a:prstGeom prst="rect">
            <a:avLst/>
          </a:prstGeom>
        </p:spPr>
      </p:pic>
      <p:sp>
        <p:nvSpPr>
          <p:cNvPr id="12" name="textruta 11">
            <a:extLst>
              <a:ext uri="{FF2B5EF4-FFF2-40B4-BE49-F238E27FC236}">
                <a16:creationId xmlns:a16="http://schemas.microsoft.com/office/drawing/2014/main" id="{3EDFF813-234B-1A40-AEF7-969E3EB2CF93}"/>
              </a:ext>
            </a:extLst>
          </p:cNvPr>
          <p:cNvSpPr txBox="1"/>
          <p:nvPr/>
        </p:nvSpPr>
        <p:spPr>
          <a:xfrm>
            <a:off x="326889" y="5628207"/>
            <a:ext cx="3643049" cy="923330"/>
          </a:xfrm>
          <a:prstGeom prst="rect">
            <a:avLst/>
          </a:prstGeom>
          <a:noFill/>
        </p:spPr>
        <p:txBody>
          <a:bodyPr wrap="none" rtlCol="0">
            <a:spAutoFit/>
          </a:bodyPr>
          <a:lstStyle/>
          <a:p>
            <a:r>
              <a:rPr lang="sv-SE" i="1" dirty="0"/>
              <a:t>Lena Gumaelius </a:t>
            </a:r>
          </a:p>
          <a:p>
            <a:r>
              <a:rPr lang="sv-SE" i="1" dirty="0"/>
              <a:t>Lektor och docent på KTH</a:t>
            </a:r>
          </a:p>
          <a:p>
            <a:r>
              <a:rPr lang="sv-SE" i="1" dirty="0"/>
              <a:t>Prorektor för Mälardalens Högskola</a:t>
            </a:r>
          </a:p>
        </p:txBody>
      </p:sp>
      <p:sp>
        <p:nvSpPr>
          <p:cNvPr id="3" name="textruta 2">
            <a:extLst>
              <a:ext uri="{FF2B5EF4-FFF2-40B4-BE49-F238E27FC236}">
                <a16:creationId xmlns:a16="http://schemas.microsoft.com/office/drawing/2014/main" id="{772AC2BA-9DD6-2A44-8FBE-E7A4CC5C6D7C}"/>
              </a:ext>
            </a:extLst>
          </p:cNvPr>
          <p:cNvSpPr txBox="1"/>
          <p:nvPr/>
        </p:nvSpPr>
        <p:spPr>
          <a:xfrm>
            <a:off x="326889" y="445722"/>
            <a:ext cx="7273786" cy="461665"/>
          </a:xfrm>
          <a:prstGeom prst="rect">
            <a:avLst/>
          </a:prstGeom>
          <a:noFill/>
        </p:spPr>
        <p:txBody>
          <a:bodyPr wrap="none" rtlCol="0">
            <a:spAutoFit/>
          </a:bodyPr>
          <a:lstStyle/>
          <a:p>
            <a:r>
              <a:rPr lang="sv-SE" sz="2400" i="1" dirty="0" err="1"/>
              <a:t>How</a:t>
            </a:r>
            <a:r>
              <a:rPr lang="sv-SE" sz="2400" i="1" dirty="0"/>
              <a:t> </a:t>
            </a:r>
            <a:r>
              <a:rPr lang="sv-SE" sz="2400" i="1" dirty="0" err="1"/>
              <a:t>can</a:t>
            </a:r>
            <a:r>
              <a:rPr lang="sv-SE" sz="2400" i="1" dirty="0"/>
              <a:t> </a:t>
            </a:r>
            <a:r>
              <a:rPr lang="sv-SE" sz="2400" i="1" dirty="0" err="1"/>
              <a:t>we</a:t>
            </a:r>
            <a:r>
              <a:rPr lang="sv-SE" sz="2400" i="1" dirty="0"/>
              <a:t> </a:t>
            </a:r>
            <a:r>
              <a:rPr lang="sv-SE" sz="2400" i="1" dirty="0" err="1"/>
              <a:t>develop</a:t>
            </a:r>
            <a:r>
              <a:rPr lang="sv-SE" sz="2400" i="1" dirty="0"/>
              <a:t> </a:t>
            </a:r>
            <a:r>
              <a:rPr lang="sv-SE" sz="2400" i="1" dirty="0" err="1"/>
              <a:t>technical</a:t>
            </a:r>
            <a:r>
              <a:rPr lang="sv-SE" sz="2400" i="1" dirty="0"/>
              <a:t> </a:t>
            </a:r>
            <a:r>
              <a:rPr lang="sv-SE" sz="2400" i="1" dirty="0" err="1"/>
              <a:t>skills</a:t>
            </a:r>
            <a:r>
              <a:rPr lang="sv-SE" sz="2400" i="1" dirty="0"/>
              <a:t> in the Nordic region?</a:t>
            </a:r>
          </a:p>
        </p:txBody>
      </p:sp>
    </p:spTree>
    <p:extLst>
      <p:ext uri="{BB962C8B-B14F-4D97-AF65-F5344CB8AC3E}">
        <p14:creationId xmlns:p14="http://schemas.microsoft.com/office/powerpoint/2010/main" val="297509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C7D0FD-4443-2B41-91DE-E98EB4528624}"/>
              </a:ext>
            </a:extLst>
          </p:cNvPr>
          <p:cNvSpPr>
            <a:spLocks noGrp="1"/>
          </p:cNvSpPr>
          <p:nvPr>
            <p:ph type="title"/>
          </p:nvPr>
        </p:nvSpPr>
        <p:spPr>
          <a:xfrm>
            <a:off x="844914" y="959224"/>
            <a:ext cx="7884478" cy="668338"/>
          </a:xfrm>
        </p:spPr>
        <p:txBody>
          <a:bodyPr>
            <a:normAutofit fontScale="90000"/>
          </a:bodyPr>
          <a:lstStyle/>
          <a:p>
            <a:r>
              <a:rPr lang="en-GB" b="1" dirty="0"/>
              <a:t>Short presentation of:</a:t>
            </a:r>
            <a:br>
              <a:rPr lang="en-GB" b="1" dirty="0"/>
            </a:br>
            <a:r>
              <a:rPr lang="en-GB" b="1" dirty="0"/>
              <a:t>Results from the explorative interviews of 10 universities regarding continuous training</a:t>
            </a:r>
            <a:br>
              <a:rPr lang="sv-SE" b="1" dirty="0"/>
            </a:br>
            <a:endParaRPr lang="sv-SE" b="1" dirty="0"/>
          </a:p>
        </p:txBody>
      </p:sp>
      <p:sp>
        <p:nvSpPr>
          <p:cNvPr id="3" name="Platshållare för innehåll 2">
            <a:extLst>
              <a:ext uri="{FF2B5EF4-FFF2-40B4-BE49-F238E27FC236}">
                <a16:creationId xmlns:a16="http://schemas.microsoft.com/office/drawing/2014/main" id="{F333C428-EA8C-6A47-954B-3C3C8C3D1FE2}"/>
              </a:ext>
            </a:extLst>
          </p:cNvPr>
          <p:cNvSpPr>
            <a:spLocks noGrp="1"/>
          </p:cNvSpPr>
          <p:nvPr>
            <p:ph idx="1"/>
          </p:nvPr>
        </p:nvSpPr>
        <p:spPr>
          <a:xfrm>
            <a:off x="629761" y="1977185"/>
            <a:ext cx="7884478" cy="4710485"/>
          </a:xfrm>
        </p:spPr>
        <p:txBody>
          <a:bodyPr>
            <a:normAutofit/>
          </a:bodyPr>
          <a:lstStyle/>
          <a:p>
            <a:pPr fontAlgn="base"/>
            <a:r>
              <a:rPr lang="en-GB" dirty="0"/>
              <a:t>There are typically two possible organizations for CE at Nordic universities. Which is either a university internal unit or external units, such as holding companies. </a:t>
            </a:r>
          </a:p>
          <a:p>
            <a:pPr fontAlgn="base"/>
            <a:endParaRPr lang="en-GB" dirty="0"/>
          </a:p>
          <a:p>
            <a:pPr fontAlgn="base"/>
            <a:r>
              <a:rPr lang="en-GB" dirty="0"/>
              <a:t>There is a notable difference in whether strategies for CE have been drawn up at the various universities. </a:t>
            </a:r>
          </a:p>
          <a:p>
            <a:pPr fontAlgn="base"/>
            <a:endParaRPr lang="en-GB" dirty="0"/>
          </a:p>
          <a:p>
            <a:pPr fontAlgn="base"/>
            <a:r>
              <a:rPr lang="en-GB" dirty="0"/>
              <a:t>some respondents say that competences and CE are really on the political agenda. But that there must be developed a new model – also for whom to pay. </a:t>
            </a:r>
          </a:p>
          <a:p>
            <a:pPr fontAlgn="base"/>
            <a:endParaRPr lang="en-GB" dirty="0"/>
          </a:p>
          <a:p>
            <a:pPr fontAlgn="base"/>
            <a:r>
              <a:rPr lang="en-GB" dirty="0"/>
              <a:t>There is a general consensus that there is a need and demand for continuing education from universities.</a:t>
            </a:r>
          </a:p>
          <a:p>
            <a:endParaRPr lang="sv-SE" dirty="0"/>
          </a:p>
        </p:txBody>
      </p:sp>
    </p:spTree>
    <p:extLst>
      <p:ext uri="{BB962C8B-B14F-4D97-AF65-F5344CB8AC3E}">
        <p14:creationId xmlns:p14="http://schemas.microsoft.com/office/powerpoint/2010/main" val="236061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34039" y="779359"/>
            <a:ext cx="4399326" cy="5460076"/>
          </a:xfrm>
        </p:spPr>
        <p:txBody>
          <a:bodyPr>
            <a:normAutofit/>
          </a:bodyPr>
          <a:lstStyle/>
          <a:p>
            <a:pPr marL="0" indent="0">
              <a:buNone/>
            </a:pPr>
            <a:r>
              <a:rPr lang="en-GB" sz="3000" b="1" dirty="0">
                <a:latin typeface="Calibri Light" panose="020F0302020204030204" pitchFamily="34" charset="0"/>
                <a:cs typeface="Calibri Light" panose="020F0302020204030204" pitchFamily="34" charset="0"/>
              </a:rPr>
              <a:t>Future Engineering education 2030</a:t>
            </a:r>
          </a:p>
          <a:p>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This subproject consists of a comparative study of engineering education practices and stakeholders’ ideas of tomorrows engineering education. </a:t>
            </a:r>
          </a:p>
          <a:p>
            <a:pPr marL="0" indent="0">
              <a:buNone/>
            </a:pPr>
            <a:endParaRPr lang="en-GB" dirty="0">
              <a:solidFill>
                <a:srgbClr val="FF0000"/>
              </a:solidFill>
              <a:latin typeface="Calibri Light" panose="020F0302020204030204" pitchFamily="34" charset="0"/>
              <a:cs typeface="Calibri Light" panose="020F0302020204030204" pitchFamily="34" charset="0"/>
            </a:endParaRPr>
          </a:p>
        </p:txBody>
      </p:sp>
      <p:pic>
        <p:nvPicPr>
          <p:cNvPr id="9" name="Bildobjekt 8" descr="En bild som visar utomhus, byggnad, person, person&#10;&#10;Automatiskt genererad beskrivning">
            <a:extLst>
              <a:ext uri="{FF2B5EF4-FFF2-40B4-BE49-F238E27FC236}">
                <a16:creationId xmlns:a16="http://schemas.microsoft.com/office/drawing/2014/main" id="{8D75DF9A-FE0A-6140-AFD9-A1B3050A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674" y="2377440"/>
            <a:ext cx="4313816" cy="2533426"/>
          </a:xfrm>
          <a:prstGeom prst="rect">
            <a:avLst/>
          </a:prstGeom>
        </p:spPr>
      </p:pic>
    </p:spTree>
    <p:extLst>
      <p:ext uri="{BB962C8B-B14F-4D97-AF65-F5344CB8AC3E}">
        <p14:creationId xmlns:p14="http://schemas.microsoft.com/office/powerpoint/2010/main" val="187268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2BCCE1-986C-894E-A29A-C6B648F86A5F}"/>
              </a:ext>
            </a:extLst>
          </p:cNvPr>
          <p:cNvSpPr>
            <a:spLocks noGrp="1"/>
          </p:cNvSpPr>
          <p:nvPr>
            <p:ph type="title"/>
          </p:nvPr>
        </p:nvSpPr>
        <p:spPr>
          <a:xfrm>
            <a:off x="628649" y="365126"/>
            <a:ext cx="8192621" cy="1325563"/>
          </a:xfrm>
        </p:spPr>
        <p:txBody>
          <a:bodyPr>
            <a:normAutofit/>
          </a:bodyPr>
          <a:lstStyle/>
          <a:p>
            <a:r>
              <a:rPr lang="en-GB" sz="2800" b="1" dirty="0">
                <a:latin typeface="Calibri Light" panose="020F0302020204030204" pitchFamily="34" charset="0"/>
                <a:cs typeface="Calibri Light" panose="020F0302020204030204" pitchFamily="34" charset="0"/>
              </a:rPr>
              <a:t>Interviews with 20 professors from 5 Nordic universities</a:t>
            </a:r>
          </a:p>
        </p:txBody>
      </p:sp>
      <p:pic>
        <p:nvPicPr>
          <p:cNvPr id="8" name="Bildobjekt 7" descr="En bild som visar text&#10;&#10;Automatiskt genererad beskrivning">
            <a:extLst>
              <a:ext uri="{FF2B5EF4-FFF2-40B4-BE49-F238E27FC236}">
                <a16:creationId xmlns:a16="http://schemas.microsoft.com/office/drawing/2014/main" id="{2AA63B82-0A5D-3940-99C5-A6ABC93B6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755" y="2484194"/>
            <a:ext cx="3279738" cy="2341706"/>
          </a:xfrm>
          <a:prstGeom prst="rect">
            <a:avLst/>
          </a:prstGeom>
        </p:spPr>
      </p:pic>
    </p:spTree>
    <p:extLst>
      <p:ext uri="{BB962C8B-B14F-4D97-AF65-F5344CB8AC3E}">
        <p14:creationId xmlns:p14="http://schemas.microsoft.com/office/powerpoint/2010/main" val="363611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FF9B76E-FCD4-E242-A2BA-AFB885CFA72A}"/>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4" name="Platshållare för bildnummer 3">
            <a:extLst>
              <a:ext uri="{FF2B5EF4-FFF2-40B4-BE49-F238E27FC236}">
                <a16:creationId xmlns:a16="http://schemas.microsoft.com/office/drawing/2014/main" id="{2A595929-8084-4A4D-B1AC-65104F93C4F1}"/>
              </a:ext>
            </a:extLst>
          </p:cNvPr>
          <p:cNvSpPr>
            <a:spLocks noGrp="1"/>
          </p:cNvSpPr>
          <p:nvPr>
            <p:ph type="sldNum" sz="quarter" idx="12"/>
          </p:nvPr>
        </p:nvSpPr>
        <p:spPr/>
        <p:txBody>
          <a:bodyPr/>
          <a:lstStyle/>
          <a:p>
            <a:fld id="{C338348D-F2D3-AB47-AE2A-1D59B1E58D64}" type="slidenum">
              <a:rPr lang="en-GB" smtClean="0"/>
              <a:pPr/>
              <a:t>13</a:t>
            </a:fld>
            <a:endParaRPr lang="en-GB"/>
          </a:p>
        </p:txBody>
      </p:sp>
      <p:sp>
        <p:nvSpPr>
          <p:cNvPr id="5" name="Platshållare för innehåll 4">
            <a:extLst>
              <a:ext uri="{FF2B5EF4-FFF2-40B4-BE49-F238E27FC236}">
                <a16:creationId xmlns:a16="http://schemas.microsoft.com/office/drawing/2014/main" id="{0666A14C-2E80-6744-9F9B-CB6DA892BBA5}"/>
              </a:ext>
            </a:extLst>
          </p:cNvPr>
          <p:cNvSpPr>
            <a:spLocks noGrp="1"/>
          </p:cNvSpPr>
          <p:nvPr>
            <p:ph sz="quarter" idx="13"/>
          </p:nvPr>
        </p:nvSpPr>
        <p:spPr>
          <a:xfrm>
            <a:off x="510333" y="586384"/>
            <a:ext cx="4351434" cy="5769967"/>
          </a:xfrm>
        </p:spPr>
        <p:txBody>
          <a:bodyPr>
            <a:normAutofit fontScale="85000" lnSpcReduction="20000"/>
          </a:bodyPr>
          <a:lstStyle/>
          <a:p>
            <a:pPr marL="0" indent="0">
              <a:buNone/>
            </a:pPr>
            <a:r>
              <a:rPr lang="en-GB" sz="2100" b="1" dirty="0">
                <a:latin typeface="Calibri Light" panose="020F0302020204030204" pitchFamily="34" charset="0"/>
                <a:cs typeface="Calibri Light" panose="020F0302020204030204" pitchFamily="34" charset="0"/>
              </a:rPr>
              <a:t>Digitalisation</a:t>
            </a:r>
          </a:p>
          <a:p>
            <a:pPr marL="0" indent="0">
              <a:buNone/>
            </a:pPr>
            <a:endParaRPr lang="en-GB" sz="2100" b="1"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New disciplines formed due to digitalization that may be even more popular:</a:t>
            </a:r>
          </a:p>
          <a:p>
            <a:r>
              <a:rPr lang="en-GB" sz="2100" dirty="0">
                <a:latin typeface="Calibri Light" panose="020F0302020204030204" pitchFamily="34" charset="0"/>
                <a:cs typeface="Calibri Light" panose="020F0302020204030204" pitchFamily="34" charset="0"/>
              </a:rPr>
              <a:t>Bioinformatics, Mechatronics</a:t>
            </a:r>
          </a:p>
          <a:p>
            <a:pPr marL="0" indent="0">
              <a:buNone/>
            </a:pPr>
            <a:endParaRPr lang="en-GB" sz="2100"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Distribution of digitalisation knowledge:</a:t>
            </a:r>
          </a:p>
          <a:p>
            <a:r>
              <a:rPr lang="en-GB" sz="2100" dirty="0">
                <a:latin typeface="Calibri Light" panose="020F0302020204030204" pitchFamily="34" charset="0"/>
                <a:cs typeface="Calibri Light" panose="020F0302020204030204" pitchFamily="34" charset="0"/>
              </a:rPr>
              <a:t>Software used in industry needs to be practiced in courses</a:t>
            </a:r>
          </a:p>
          <a:p>
            <a:r>
              <a:rPr lang="en-GB" sz="2100" dirty="0">
                <a:latin typeface="Calibri Light" panose="020F0302020204030204" pitchFamily="34" charset="0"/>
                <a:cs typeface="Calibri Light" panose="020F0302020204030204" pitchFamily="34" charset="0"/>
              </a:rPr>
              <a:t>Modelling and simulations important tools</a:t>
            </a:r>
          </a:p>
          <a:p>
            <a:r>
              <a:rPr lang="en-GB" sz="2100" dirty="0">
                <a:latin typeface="Calibri Light" panose="020F0302020204030204" pitchFamily="34" charset="0"/>
                <a:cs typeface="Calibri Light" panose="020F0302020204030204" pitchFamily="34" charset="0"/>
              </a:rPr>
              <a:t>The focus on robotization demand better competence in programming within most engineering fields</a:t>
            </a:r>
          </a:p>
          <a:p>
            <a:pPr marL="0" indent="0">
              <a:buNone/>
            </a:pPr>
            <a:endParaRPr lang="en-GB" sz="2100"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ACTORS affecting development of education:</a:t>
            </a:r>
          </a:p>
          <a:p>
            <a:r>
              <a:rPr lang="en-GB" sz="2100" i="1" dirty="0">
                <a:latin typeface="Calibri Light" panose="020F0302020204030204" pitchFamily="34" charset="0"/>
                <a:cs typeface="Calibri Light" panose="020F0302020204030204" pitchFamily="34" charset="0"/>
              </a:rPr>
              <a:t>Society</a:t>
            </a:r>
          </a:p>
          <a:p>
            <a:r>
              <a:rPr lang="en-GB" sz="2100" i="1" dirty="0">
                <a:latin typeface="Calibri Light" panose="020F0302020204030204" pitchFamily="34" charset="0"/>
                <a:cs typeface="Calibri Light" panose="020F0302020204030204" pitchFamily="34" charset="0"/>
              </a:rPr>
              <a:t>Industry</a:t>
            </a:r>
          </a:p>
          <a:p>
            <a:endParaRPr lang="en-GB" sz="2100" i="1"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Who will teach?</a:t>
            </a:r>
          </a:p>
          <a:p>
            <a:r>
              <a:rPr lang="en-GB" sz="2000" dirty="0">
                <a:latin typeface="Calibri Light" panose="020F0302020204030204" pitchFamily="34" charset="0"/>
                <a:cs typeface="Calibri Light" panose="020F0302020204030204" pitchFamily="34" charset="0"/>
              </a:rPr>
              <a:t>PhD students, other experts, not the professors(?)</a:t>
            </a:r>
          </a:p>
          <a:p>
            <a:endParaRPr lang="en-GB" sz="2000" dirty="0">
              <a:latin typeface="Calibri Light" panose="020F0302020204030204" pitchFamily="34" charset="0"/>
              <a:cs typeface="Calibri Light" panose="020F0302020204030204" pitchFamily="34" charset="0"/>
            </a:endParaRPr>
          </a:p>
          <a:p>
            <a:pPr marL="0" indent="0">
              <a:buNone/>
            </a:pPr>
            <a:endParaRPr lang="en-GB" sz="2000" dirty="0">
              <a:latin typeface="Calibri Light" panose="020F0302020204030204" pitchFamily="34" charset="0"/>
              <a:cs typeface="Calibri Light" panose="020F0302020204030204" pitchFamily="34" charset="0"/>
            </a:endParaRPr>
          </a:p>
          <a:p>
            <a:endParaRPr lang="en-GB" dirty="0"/>
          </a:p>
        </p:txBody>
      </p:sp>
      <p:pic>
        <p:nvPicPr>
          <p:cNvPr id="6" name="Picture 3">
            <a:extLst>
              <a:ext uri="{FF2B5EF4-FFF2-40B4-BE49-F238E27FC236}">
                <a16:creationId xmlns:a16="http://schemas.microsoft.com/office/drawing/2014/main" id="{4E51C49D-29B4-454E-956D-F9AC7301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89498" y="1540022"/>
            <a:ext cx="6994524" cy="3914480"/>
          </a:xfrm>
          <a:prstGeom prst="rect">
            <a:avLst/>
          </a:prstGeom>
        </p:spPr>
      </p:pic>
      <p:sp>
        <p:nvSpPr>
          <p:cNvPr id="2" name="textruta 1">
            <a:extLst>
              <a:ext uri="{FF2B5EF4-FFF2-40B4-BE49-F238E27FC236}">
                <a16:creationId xmlns:a16="http://schemas.microsoft.com/office/drawing/2014/main" id="{43A00844-A660-794F-8CF8-C8A4773A1662}"/>
              </a:ext>
            </a:extLst>
          </p:cNvPr>
          <p:cNvSpPr txBox="1"/>
          <p:nvPr/>
        </p:nvSpPr>
        <p:spPr>
          <a:xfrm>
            <a:off x="5933382" y="424650"/>
            <a:ext cx="2506756" cy="2862322"/>
          </a:xfrm>
          <a:prstGeom prst="rect">
            <a:avLst/>
          </a:prstGeom>
          <a:solidFill>
            <a:schemeClr val="bg1"/>
          </a:solidFill>
          <a:ln>
            <a:solidFill>
              <a:schemeClr val="bg1"/>
            </a:solidFill>
          </a:ln>
        </p:spPr>
        <p:txBody>
          <a:bodyPr wrap="square" rtlCol="0">
            <a:spAutoFit/>
          </a:bodyPr>
          <a:lstStyle/>
          <a:p>
            <a:r>
              <a:rPr lang="en-GB" dirty="0">
                <a:latin typeface="Calibri Light" panose="020F0302020204030204" pitchFamily="34" charset="0"/>
                <a:cs typeface="Calibri Light" panose="020F0302020204030204" pitchFamily="34" charset="0"/>
              </a:rPr>
              <a:t>'Up to now, we have mostly used computers to do what we could already do manually, but faster. But now we see innovations where computers bring about brand new things' (Norway 1).</a:t>
            </a:r>
            <a:r>
              <a:rPr lang="sv-SE" dirty="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54832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EAF5F7C-BD04-6B44-B2CD-CADF796B3EE2}"/>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4" name="Platshållare för bildnummer 3">
            <a:extLst>
              <a:ext uri="{FF2B5EF4-FFF2-40B4-BE49-F238E27FC236}">
                <a16:creationId xmlns:a16="http://schemas.microsoft.com/office/drawing/2014/main" id="{25203FF2-649A-1146-AF92-5BEAE45B055C}"/>
              </a:ext>
            </a:extLst>
          </p:cNvPr>
          <p:cNvSpPr>
            <a:spLocks noGrp="1"/>
          </p:cNvSpPr>
          <p:nvPr>
            <p:ph type="sldNum" sz="quarter" idx="12"/>
          </p:nvPr>
        </p:nvSpPr>
        <p:spPr/>
        <p:txBody>
          <a:bodyPr/>
          <a:lstStyle/>
          <a:p>
            <a:fld id="{C338348D-F2D3-AB47-AE2A-1D59B1E58D64}" type="slidenum">
              <a:rPr lang="en-GB" smtClean="0"/>
              <a:pPr/>
              <a:t>14</a:t>
            </a:fld>
            <a:endParaRPr lang="en-GB"/>
          </a:p>
        </p:txBody>
      </p:sp>
      <p:sp>
        <p:nvSpPr>
          <p:cNvPr id="5" name="Platshållare för innehåll 4">
            <a:extLst>
              <a:ext uri="{FF2B5EF4-FFF2-40B4-BE49-F238E27FC236}">
                <a16:creationId xmlns:a16="http://schemas.microsoft.com/office/drawing/2014/main" id="{4CFFD0BC-5BF6-6548-8EEA-93072B20C8DC}"/>
              </a:ext>
            </a:extLst>
          </p:cNvPr>
          <p:cNvSpPr>
            <a:spLocks noGrp="1"/>
          </p:cNvSpPr>
          <p:nvPr>
            <p:ph sz="quarter" idx="13"/>
          </p:nvPr>
        </p:nvSpPr>
        <p:spPr>
          <a:xfrm>
            <a:off x="441064" y="1483200"/>
            <a:ext cx="4572000" cy="4816000"/>
          </a:xfrm>
        </p:spPr>
        <p:txBody>
          <a:bodyPr>
            <a:normAutofit/>
          </a:bodyPr>
          <a:lstStyle/>
          <a:p>
            <a:pPr marL="0" indent="0">
              <a:buNone/>
            </a:pPr>
            <a:r>
              <a:rPr lang="en-GB" sz="2400" b="1" dirty="0">
                <a:solidFill>
                  <a:schemeClr val="accent1">
                    <a:lumMod val="75000"/>
                  </a:schemeClr>
                </a:solidFill>
                <a:latin typeface="Calibri Light" panose="020F0302020204030204" pitchFamily="34" charset="0"/>
                <a:cs typeface="Calibri Light" panose="020F0302020204030204" pitchFamily="34" charset="0"/>
              </a:rPr>
              <a:t>“Internet of Things or automated driving, or artificial intelligence; billion after billion has been invested and companies are looking for prospective future markets. </a:t>
            </a:r>
          </a:p>
          <a:p>
            <a:pPr marL="0" indent="0">
              <a:buNone/>
            </a:pPr>
            <a:endParaRPr lang="en-GB" sz="2400" b="1" dirty="0">
              <a:solidFill>
                <a:schemeClr val="accent1">
                  <a:lumMod val="75000"/>
                </a:schemeClr>
              </a:solidFill>
              <a:latin typeface="Calibri Light" panose="020F0302020204030204" pitchFamily="34" charset="0"/>
              <a:cs typeface="Calibri Light" panose="020F0302020204030204" pitchFamily="34" charset="0"/>
            </a:endParaRPr>
          </a:p>
          <a:p>
            <a:pPr marL="0" indent="0">
              <a:buNone/>
            </a:pPr>
            <a:r>
              <a:rPr lang="en-GB" sz="2400" b="1" dirty="0">
                <a:solidFill>
                  <a:schemeClr val="accent1">
                    <a:lumMod val="75000"/>
                  </a:schemeClr>
                </a:solidFill>
                <a:latin typeface="Calibri Light" panose="020F0302020204030204" pitchFamily="34" charset="0"/>
                <a:cs typeface="Calibri Light" panose="020F0302020204030204" pitchFamily="34" charset="0"/>
              </a:rPr>
              <a:t>There's an extreme technology push for new markets. And then there's an extreme push for getting hold of the right competence”. (</a:t>
            </a:r>
            <a:r>
              <a:rPr lang="en-GB" sz="2400" b="1" dirty="0" err="1">
                <a:solidFill>
                  <a:schemeClr val="accent1">
                    <a:lumMod val="75000"/>
                  </a:schemeClr>
                </a:solidFill>
                <a:latin typeface="Calibri Light" panose="020F0302020204030204" pitchFamily="34" charset="0"/>
                <a:cs typeface="Calibri Light" panose="020F0302020204030204" pitchFamily="34" charset="0"/>
              </a:rPr>
              <a:t>Swe</a:t>
            </a:r>
            <a:r>
              <a:rPr lang="en-GB" sz="2400" b="1" dirty="0">
                <a:solidFill>
                  <a:schemeClr val="accent1">
                    <a:lumMod val="75000"/>
                  </a:schemeClr>
                </a:solidFill>
                <a:latin typeface="Calibri Light" panose="020F0302020204030204" pitchFamily="34" charset="0"/>
                <a:cs typeface="Calibri Light" panose="020F0302020204030204" pitchFamily="34" charset="0"/>
              </a:rPr>
              <a:t> 1) </a:t>
            </a:r>
            <a:endParaRPr lang="sv-SE" sz="2400" b="1" dirty="0">
              <a:solidFill>
                <a:schemeClr val="accent1">
                  <a:lumMod val="75000"/>
                </a:schemeClr>
              </a:solidFill>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pic>
        <p:nvPicPr>
          <p:cNvPr id="6" name="Picture 3">
            <a:extLst>
              <a:ext uri="{FF2B5EF4-FFF2-40B4-BE49-F238E27FC236}">
                <a16:creationId xmlns:a16="http://schemas.microsoft.com/office/drawing/2014/main" id="{C573D1CF-E8A1-1543-A827-10B7B9581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95963" y="1509963"/>
            <a:ext cx="6858000" cy="3838074"/>
          </a:xfrm>
          <a:prstGeom prst="rect">
            <a:avLst/>
          </a:prstGeom>
        </p:spPr>
      </p:pic>
    </p:spTree>
    <p:extLst>
      <p:ext uri="{BB962C8B-B14F-4D97-AF65-F5344CB8AC3E}">
        <p14:creationId xmlns:p14="http://schemas.microsoft.com/office/powerpoint/2010/main" val="3236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783B1B-0CC8-8E4C-98BB-30AB1DE7EC3B}"/>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defTabSz="914400"/>
            <a:r>
              <a:rPr lang="en-US" sz="2100" b="1"/>
              <a:t>The role sustainable development plays differs a lot among the universities investigated</a:t>
            </a:r>
            <a:br>
              <a:rPr lang="en-US" sz="2100"/>
            </a:br>
            <a:endParaRPr lang="en-US" sz="210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C194A264-9EF6-0E49-9F22-4DCB056E3382}"/>
              </a:ext>
            </a:extLst>
          </p:cNvPr>
          <p:cNvSpPr>
            <a:spLocks noGrp="1"/>
          </p:cNvSpPr>
          <p:nvPr>
            <p:ph type="dt" sz="half" idx="11"/>
          </p:nvPr>
        </p:nvSpPr>
        <p:spPr>
          <a:xfrm>
            <a:off x="491490" y="6037262"/>
            <a:ext cx="2057400" cy="365125"/>
          </a:xfrm>
        </p:spPr>
        <p:txBody>
          <a:bodyPr vert="horz" lIns="91440" tIns="45720" rIns="91440" bIns="45720" rtlCol="0" anchor="ctr">
            <a:normAutofit/>
          </a:bodyPr>
          <a:lstStyle/>
          <a:p>
            <a:pPr>
              <a:spcAft>
                <a:spcPts val="600"/>
              </a:spcAft>
              <a:defRPr/>
            </a:pPr>
            <a:fld id="{FB2CF90B-63BC-6544-9FB4-A72410329261}" type="datetime1">
              <a:rPr lang="en-US" sz="1200" smtClean="0">
                <a:solidFill>
                  <a:prstClr val="black">
                    <a:tint val="75000"/>
                  </a:prstClr>
                </a:solidFill>
                <a:latin typeface="Calibri" panose="020F0502020204030204"/>
              </a:rPr>
              <a:pPr>
                <a:spcAft>
                  <a:spcPts val="600"/>
                </a:spcAft>
                <a:defRPr/>
              </a:pPr>
              <a:t>5/23/22</a:t>
            </a:fld>
            <a:endParaRPr lang="en-US" sz="1200">
              <a:solidFill>
                <a:prstClr val="black">
                  <a:tint val="75000"/>
                </a:prstClr>
              </a:solidFill>
              <a:latin typeface="Calibri" panose="020F0502020204030204"/>
            </a:endParaRPr>
          </a:p>
        </p:txBody>
      </p:sp>
      <p:sp>
        <p:nvSpPr>
          <p:cNvPr id="5" name="Platshållare för innehåll 4">
            <a:extLst>
              <a:ext uri="{FF2B5EF4-FFF2-40B4-BE49-F238E27FC236}">
                <a16:creationId xmlns:a16="http://schemas.microsoft.com/office/drawing/2014/main" id="{BCA96F66-F9FA-8041-9652-C5A80C7607C4}"/>
              </a:ext>
            </a:extLst>
          </p:cNvPr>
          <p:cNvSpPr>
            <a:spLocks noGrp="1"/>
          </p:cNvSpPr>
          <p:nvPr>
            <p:ph sz="quarter" idx="13"/>
          </p:nvPr>
        </p:nvSpPr>
        <p:spPr>
          <a:xfrm>
            <a:off x="491490" y="2575034"/>
            <a:ext cx="3840085" cy="3462228"/>
          </a:xfrm>
        </p:spPr>
        <p:txBody>
          <a:bodyPr vert="horz" lIns="91440" tIns="45720" rIns="91440" bIns="45720" rtlCol="0">
            <a:normAutofit/>
          </a:bodyPr>
          <a:lstStyle/>
          <a:p>
            <a:pPr indent="-228600" defTabSz="914400"/>
            <a:r>
              <a:rPr lang="en-US" sz="1500"/>
              <a:t>“…talking about sustainable development, it's clear we are in the heart of that. So, I think for what I'm doing, it's really sustainable biotechnology and so on. So, we don't really see major changes (coming up), we are in the changes…” (Den 3)</a:t>
            </a:r>
          </a:p>
          <a:p>
            <a:pPr indent="-228600" defTabSz="914400"/>
            <a:endParaRPr lang="en-US" sz="1500"/>
          </a:p>
          <a:p>
            <a:pPr indent="-228600" defTabSz="914400"/>
            <a:r>
              <a:rPr lang="en-US" sz="1500"/>
              <a:t>... and I think that will be more in the years to come, much more... now when you're going to construct a building, you think costs. That's the main issue. Cheapest as possible. But I think the environment and the CO2 footprint will be more significant and not only price will be the issue.” (Nor 1)</a:t>
            </a:r>
          </a:p>
          <a:p>
            <a:pPr indent="-228600" defTabSz="914400"/>
            <a:endParaRPr lang="en-US" sz="1500"/>
          </a:p>
        </p:txBody>
      </p:sp>
      <p:sp>
        <p:nvSpPr>
          <p:cNvPr id="4" name="Platshållare för bildnummer 3">
            <a:extLst>
              <a:ext uri="{FF2B5EF4-FFF2-40B4-BE49-F238E27FC236}">
                <a16:creationId xmlns:a16="http://schemas.microsoft.com/office/drawing/2014/main" id="{42772D89-4A2B-5C4C-84ED-41A0E4C2B5E5}"/>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C338348D-F2D3-AB47-AE2A-1D59B1E58D64}" type="slidenum">
              <a:rPr lang="en-US" sz="1200" smtClean="0">
                <a:solidFill>
                  <a:prstClr val="black">
                    <a:tint val="75000"/>
                  </a:prstClr>
                </a:solidFill>
                <a:latin typeface="Calibri" panose="020F0502020204030204"/>
              </a:rPr>
              <a:pPr>
                <a:spcAft>
                  <a:spcPts val="600"/>
                </a:spcAft>
                <a:defRPr/>
              </a:pPr>
              <a:t>15</a:t>
            </a:fld>
            <a:endParaRPr lang="en-US" sz="1200">
              <a:solidFill>
                <a:prstClr val="black">
                  <a:tint val="75000"/>
                </a:prstClr>
              </a:solidFill>
              <a:latin typeface="Calibri" panose="020F0502020204030204"/>
            </a:endParaRPr>
          </a:p>
        </p:txBody>
      </p:sp>
      <p:pic>
        <p:nvPicPr>
          <p:cNvPr id="7" name="Bildobjekt 6" descr="En bild som visar grön, liten, sitter, glas&#10;&#10;Automatiskt genererad beskrivning">
            <a:extLst>
              <a:ext uri="{FF2B5EF4-FFF2-40B4-BE49-F238E27FC236}">
                <a16:creationId xmlns:a16="http://schemas.microsoft.com/office/drawing/2014/main" id="{53B5C6DA-093B-AD4F-A5BA-21560BA3E2B5}"/>
              </a:ext>
            </a:extLst>
          </p:cNvPr>
          <p:cNvPicPr>
            <a:picLocks noChangeAspect="1"/>
          </p:cNvPicPr>
          <p:nvPr/>
        </p:nvPicPr>
        <p:blipFill rotWithShape="1">
          <a:blip r:embed="rId3">
            <a:extLst>
              <a:ext uri="{28A0092B-C50C-407E-A947-70E740481C1C}">
                <a14:useLocalDpi xmlns:a14="http://schemas.microsoft.com/office/drawing/2010/main" val="0"/>
              </a:ext>
            </a:extLst>
          </a:blip>
          <a:srcRect l="23628" r="3046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ruta 5">
            <a:extLst>
              <a:ext uri="{FF2B5EF4-FFF2-40B4-BE49-F238E27FC236}">
                <a16:creationId xmlns:a16="http://schemas.microsoft.com/office/drawing/2014/main" id="{B438C55B-2941-244F-BFAB-640C223D60CE}"/>
              </a:ext>
            </a:extLst>
          </p:cNvPr>
          <p:cNvSpPr txBox="1"/>
          <p:nvPr/>
        </p:nvSpPr>
        <p:spPr>
          <a:xfrm>
            <a:off x="6080760" y="627529"/>
            <a:ext cx="2794299" cy="2585323"/>
          </a:xfrm>
          <a:prstGeom prst="rect">
            <a:avLst/>
          </a:prstGeom>
          <a:solidFill>
            <a:schemeClr val="bg1"/>
          </a:solidFill>
          <a:ln>
            <a:solidFill>
              <a:schemeClr val="bg1"/>
            </a:solidFill>
          </a:ln>
        </p:spPr>
        <p:txBody>
          <a:bodyPr wrap="square" rtlCol="0">
            <a:spAutoFit/>
          </a:bodyPr>
          <a:lstStyle/>
          <a:p>
            <a:r>
              <a:rPr lang="en-GB" dirty="0">
                <a:latin typeface="Calibri Light" panose="020F0302020204030204" pitchFamily="34" charset="0"/>
                <a:cs typeface="Calibri Light" panose="020F0302020204030204" pitchFamily="34" charset="0"/>
              </a:rPr>
              <a:t>”…it's also the 17 sustainability (goals)... I mean,... how does that create value? This we have to work (on) some more systematically in the educational programs.” (Den 4)</a:t>
            </a:r>
          </a:p>
          <a:p>
            <a:endParaRPr lang="sv-SE" dirty="0"/>
          </a:p>
        </p:txBody>
      </p:sp>
    </p:spTree>
    <p:extLst>
      <p:ext uri="{BB962C8B-B14F-4D97-AF65-F5344CB8AC3E}">
        <p14:creationId xmlns:p14="http://schemas.microsoft.com/office/powerpoint/2010/main" val="19283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EF629-DA4E-6844-B092-2CABEE11349A}"/>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defTabSz="914400"/>
            <a:r>
              <a:rPr lang="en-US" sz="3100" b="1"/>
              <a:t>Barriers for implementing SD in educational programs: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B13D6DFD-6921-EB4A-8984-F8703E60A5A2}"/>
              </a:ext>
            </a:extLst>
          </p:cNvPr>
          <p:cNvSpPr>
            <a:spLocks noGrp="1"/>
          </p:cNvSpPr>
          <p:nvPr>
            <p:ph type="dt" sz="half" idx="11"/>
          </p:nvPr>
        </p:nvSpPr>
        <p:spPr>
          <a:xfrm>
            <a:off x="491490" y="6037262"/>
            <a:ext cx="2057400" cy="365125"/>
          </a:xfrm>
        </p:spPr>
        <p:txBody>
          <a:bodyPr vert="horz" lIns="91440" tIns="45720" rIns="91440" bIns="45720" rtlCol="0" anchor="ctr">
            <a:normAutofit/>
          </a:bodyPr>
          <a:lstStyle/>
          <a:p>
            <a:pPr>
              <a:spcAft>
                <a:spcPts val="600"/>
              </a:spcAft>
              <a:defRPr/>
            </a:pPr>
            <a:fld id="{FB2CF90B-63BC-6544-9FB4-A72410329261}" type="datetime1">
              <a:rPr lang="en-US" sz="1200" smtClean="0">
                <a:solidFill>
                  <a:prstClr val="black">
                    <a:tint val="75000"/>
                  </a:prstClr>
                </a:solidFill>
                <a:latin typeface="Calibri" panose="020F0502020204030204"/>
              </a:rPr>
              <a:pPr>
                <a:spcAft>
                  <a:spcPts val="600"/>
                </a:spcAft>
                <a:defRPr/>
              </a:pPr>
              <a:t>5/23/22</a:t>
            </a:fld>
            <a:endParaRPr lang="en-US" sz="1200">
              <a:solidFill>
                <a:prstClr val="black">
                  <a:tint val="75000"/>
                </a:prstClr>
              </a:solidFill>
              <a:latin typeface="Calibri" panose="020F0502020204030204"/>
            </a:endParaRPr>
          </a:p>
        </p:txBody>
      </p:sp>
      <p:sp>
        <p:nvSpPr>
          <p:cNvPr id="5" name="Platshållare för innehåll 4">
            <a:extLst>
              <a:ext uri="{FF2B5EF4-FFF2-40B4-BE49-F238E27FC236}">
                <a16:creationId xmlns:a16="http://schemas.microsoft.com/office/drawing/2014/main" id="{A270143A-FCBF-4345-9374-01DE8215F123}"/>
              </a:ext>
            </a:extLst>
          </p:cNvPr>
          <p:cNvSpPr>
            <a:spLocks noGrp="1"/>
          </p:cNvSpPr>
          <p:nvPr>
            <p:ph sz="quarter" idx="13"/>
          </p:nvPr>
        </p:nvSpPr>
        <p:spPr>
          <a:xfrm>
            <a:off x="491490" y="2575034"/>
            <a:ext cx="3840085" cy="3462228"/>
          </a:xfrm>
        </p:spPr>
        <p:txBody>
          <a:bodyPr vert="horz" lIns="91440" tIns="45720" rIns="91440" bIns="45720" rtlCol="0">
            <a:normAutofit/>
          </a:bodyPr>
          <a:lstStyle/>
          <a:p>
            <a:pPr indent="-228600" defTabSz="914400"/>
            <a:r>
              <a:rPr lang="en-US" dirty="0"/>
              <a:t>One of the professors express it as ‘teacher get tired’ and they ‘want to be left alone’ not having to work with the </a:t>
            </a:r>
            <a:r>
              <a:rPr lang="en-US" dirty="0" err="1"/>
              <a:t>centre</a:t>
            </a:r>
            <a:r>
              <a:rPr lang="en-US" dirty="0"/>
              <a:t> for </a:t>
            </a:r>
            <a:r>
              <a:rPr lang="en-US" dirty="0" err="1"/>
              <a:t>Sustainablility</a:t>
            </a:r>
            <a:r>
              <a:rPr lang="en-US" dirty="0"/>
              <a:t>. (Fin 1) </a:t>
            </a:r>
          </a:p>
          <a:p>
            <a:pPr indent="-228600" defTabSz="914400"/>
            <a:endParaRPr lang="en-US" dirty="0"/>
          </a:p>
          <a:p>
            <a:pPr indent="-228600" defTabSz="914400"/>
            <a:r>
              <a:rPr lang="en-US" dirty="0"/>
              <a:t> “Today, we see a trend where focus on SD also means more general programs, something that can prevent us from training the specialist skills that are also needed for us to be able to solve the sustainability goals”. (Sweden 4) </a:t>
            </a:r>
          </a:p>
          <a:p>
            <a:pPr indent="-228600" defTabSz="914400"/>
            <a:endParaRPr lang="en-US" dirty="0"/>
          </a:p>
        </p:txBody>
      </p:sp>
      <p:sp>
        <p:nvSpPr>
          <p:cNvPr id="4" name="Platshållare för bildnummer 3">
            <a:extLst>
              <a:ext uri="{FF2B5EF4-FFF2-40B4-BE49-F238E27FC236}">
                <a16:creationId xmlns:a16="http://schemas.microsoft.com/office/drawing/2014/main" id="{197FA269-BFC1-A14D-B585-581754692C2F}"/>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C338348D-F2D3-AB47-AE2A-1D59B1E58D64}" type="slidenum">
              <a:rPr lang="en-US" sz="1200" smtClean="0">
                <a:solidFill>
                  <a:prstClr val="black">
                    <a:tint val="75000"/>
                  </a:prstClr>
                </a:solidFill>
                <a:latin typeface="Calibri" panose="020F0502020204030204"/>
              </a:rPr>
              <a:pPr>
                <a:spcAft>
                  <a:spcPts val="600"/>
                </a:spcAft>
                <a:defRPr/>
              </a:pPr>
              <a:t>16</a:t>
            </a:fld>
            <a:endParaRPr lang="en-US" sz="1200">
              <a:solidFill>
                <a:prstClr val="black">
                  <a:tint val="75000"/>
                </a:prstClr>
              </a:solidFill>
              <a:latin typeface="Calibri" panose="020F0502020204030204"/>
            </a:endParaRPr>
          </a:p>
        </p:txBody>
      </p:sp>
      <p:pic>
        <p:nvPicPr>
          <p:cNvPr id="7" name="Bildobjekt 6" descr="En bild som visar grön, liten, sitter, glas&#10;&#10;Automatiskt genererad beskrivning">
            <a:extLst>
              <a:ext uri="{FF2B5EF4-FFF2-40B4-BE49-F238E27FC236}">
                <a16:creationId xmlns:a16="http://schemas.microsoft.com/office/drawing/2014/main" id="{945668DA-AD26-1B4F-BD26-27A15887B425}"/>
              </a:ext>
            </a:extLst>
          </p:cNvPr>
          <p:cNvPicPr>
            <a:picLocks noChangeAspect="1"/>
          </p:cNvPicPr>
          <p:nvPr/>
        </p:nvPicPr>
        <p:blipFill rotWithShape="1">
          <a:blip r:embed="rId2">
            <a:extLst>
              <a:ext uri="{28A0092B-C50C-407E-A947-70E740481C1C}">
                <a14:useLocalDpi xmlns:a14="http://schemas.microsoft.com/office/drawing/2010/main" val="0"/>
              </a:ext>
            </a:extLst>
          </a:blip>
          <a:srcRect l="23628" r="3046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5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D4795-B40F-894C-8ADE-AB7E602776ED}"/>
              </a:ext>
            </a:extLst>
          </p:cNvPr>
          <p:cNvSpPr>
            <a:spLocks noGrp="1"/>
          </p:cNvSpPr>
          <p:nvPr>
            <p:ph type="title"/>
          </p:nvPr>
        </p:nvSpPr>
        <p:spPr/>
        <p:txBody>
          <a:bodyPr>
            <a:normAutofit/>
          </a:bodyPr>
          <a:lstStyle/>
          <a:p>
            <a:r>
              <a:rPr lang="en-GB" sz="2800" b="1" dirty="0">
                <a:latin typeface="Calibri Light" panose="020F0302020204030204" pitchFamily="34" charset="0"/>
                <a:cs typeface="Calibri Light" panose="020F0302020204030204" pitchFamily="34" charset="0"/>
              </a:rPr>
              <a:t>Expected change when it comes to education in general:</a:t>
            </a:r>
          </a:p>
        </p:txBody>
      </p:sp>
      <p:sp>
        <p:nvSpPr>
          <p:cNvPr id="3" name="Platshållare för datum 2">
            <a:extLst>
              <a:ext uri="{FF2B5EF4-FFF2-40B4-BE49-F238E27FC236}">
                <a16:creationId xmlns:a16="http://schemas.microsoft.com/office/drawing/2014/main" id="{8FD05C0B-9058-B34F-9A94-45434A172833}"/>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4" name="Platshållare för bildnummer 3">
            <a:extLst>
              <a:ext uri="{FF2B5EF4-FFF2-40B4-BE49-F238E27FC236}">
                <a16:creationId xmlns:a16="http://schemas.microsoft.com/office/drawing/2014/main" id="{AEA98CA0-C1DB-2F4E-A33A-169AB88E5872}"/>
              </a:ext>
            </a:extLst>
          </p:cNvPr>
          <p:cNvSpPr>
            <a:spLocks noGrp="1"/>
          </p:cNvSpPr>
          <p:nvPr>
            <p:ph type="sldNum" sz="quarter" idx="12"/>
          </p:nvPr>
        </p:nvSpPr>
        <p:spPr/>
        <p:txBody>
          <a:bodyPr/>
          <a:lstStyle/>
          <a:p>
            <a:fld id="{C338348D-F2D3-AB47-AE2A-1D59B1E58D64}" type="slidenum">
              <a:rPr lang="en-GB" smtClean="0"/>
              <a:pPr/>
              <a:t>17</a:t>
            </a:fld>
            <a:endParaRPr lang="en-GB"/>
          </a:p>
        </p:txBody>
      </p:sp>
      <p:sp>
        <p:nvSpPr>
          <p:cNvPr id="5" name="Platshållare för innehåll 4">
            <a:extLst>
              <a:ext uri="{FF2B5EF4-FFF2-40B4-BE49-F238E27FC236}">
                <a16:creationId xmlns:a16="http://schemas.microsoft.com/office/drawing/2014/main" id="{2138A15E-2484-1A4F-B13C-B187BC79AB8C}"/>
              </a:ext>
            </a:extLst>
          </p:cNvPr>
          <p:cNvSpPr>
            <a:spLocks noGrp="1"/>
          </p:cNvSpPr>
          <p:nvPr>
            <p:ph sz="quarter" idx="13"/>
          </p:nvPr>
        </p:nvSpPr>
        <p:spPr>
          <a:xfrm>
            <a:off x="868362" y="2150174"/>
            <a:ext cx="7559674" cy="4024715"/>
          </a:xfrm>
        </p:spPr>
        <p:txBody>
          <a:bodyPr>
            <a:normAutofit/>
          </a:bodyPr>
          <a:lstStyle/>
          <a:p>
            <a:r>
              <a:rPr lang="en-GB" sz="2400" dirty="0"/>
              <a:t>Expectation of  the need of more </a:t>
            </a:r>
            <a:r>
              <a:rPr lang="en-GB" sz="4000" dirty="0"/>
              <a:t>Y</a:t>
            </a:r>
            <a:r>
              <a:rPr lang="en-GB" sz="2400" dirty="0"/>
              <a:t> or </a:t>
            </a:r>
            <a:r>
              <a:rPr lang="en-GB" sz="4000" dirty="0"/>
              <a:t>T</a:t>
            </a:r>
            <a:r>
              <a:rPr lang="en-GB" sz="2400" dirty="0"/>
              <a:t>-shaped engineers instead of only </a:t>
            </a:r>
            <a:r>
              <a:rPr lang="en-GB" sz="4000" dirty="0"/>
              <a:t>I</a:t>
            </a:r>
            <a:r>
              <a:rPr lang="en-GB" sz="2400" dirty="0"/>
              <a:t>-shaped engineers</a:t>
            </a:r>
          </a:p>
          <a:p>
            <a:endParaRPr lang="en-GB" sz="2400" dirty="0"/>
          </a:p>
          <a:p>
            <a:r>
              <a:rPr lang="en-GB" sz="2400" dirty="0"/>
              <a:t>Education is expected to be more flexible, both when it comes to where, when and how </a:t>
            </a:r>
          </a:p>
          <a:p>
            <a:endParaRPr lang="en-GB" sz="2400" dirty="0"/>
          </a:p>
          <a:p>
            <a:r>
              <a:rPr lang="en-GB" sz="2400" dirty="0"/>
              <a:t>The role of the university may change – controlling/valuing experiences/knowledge rather than giving the courses</a:t>
            </a:r>
          </a:p>
          <a:p>
            <a:endParaRPr lang="en-GB" dirty="0"/>
          </a:p>
          <a:p>
            <a:endParaRPr lang="en-GB" dirty="0"/>
          </a:p>
          <a:p>
            <a:endParaRPr lang="en-GB" dirty="0"/>
          </a:p>
        </p:txBody>
      </p:sp>
    </p:spTree>
    <p:extLst>
      <p:ext uri="{BB962C8B-B14F-4D97-AF65-F5344CB8AC3E}">
        <p14:creationId xmlns:p14="http://schemas.microsoft.com/office/powerpoint/2010/main" val="215706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D4795-B40F-894C-8ADE-AB7E602776ED}"/>
              </a:ext>
            </a:extLst>
          </p:cNvPr>
          <p:cNvSpPr>
            <a:spLocks noGrp="1"/>
          </p:cNvSpPr>
          <p:nvPr>
            <p:ph type="title"/>
          </p:nvPr>
        </p:nvSpPr>
        <p:spPr/>
        <p:txBody>
          <a:bodyPr>
            <a:normAutofit/>
          </a:bodyPr>
          <a:lstStyle/>
          <a:p>
            <a:r>
              <a:rPr lang="en-GB" sz="2800" b="1" dirty="0">
                <a:latin typeface="Calibri Light" panose="020F0302020204030204" pitchFamily="34" charset="0"/>
                <a:cs typeface="Calibri Light" panose="020F0302020204030204" pitchFamily="34" charset="0"/>
              </a:rPr>
              <a:t>Expected change when it comes to pedagogical approaches:</a:t>
            </a:r>
          </a:p>
        </p:txBody>
      </p:sp>
      <p:sp>
        <p:nvSpPr>
          <p:cNvPr id="3" name="Platshållare för datum 2">
            <a:extLst>
              <a:ext uri="{FF2B5EF4-FFF2-40B4-BE49-F238E27FC236}">
                <a16:creationId xmlns:a16="http://schemas.microsoft.com/office/drawing/2014/main" id="{8FD05C0B-9058-B34F-9A94-45434A172833}"/>
              </a:ext>
            </a:extLst>
          </p:cNvPr>
          <p:cNvSpPr>
            <a:spLocks noGrp="1"/>
          </p:cNvSpPr>
          <p:nvPr>
            <p:ph type="dt" sz="half" idx="11"/>
          </p:nvPr>
        </p:nvSpPr>
        <p:spPr/>
        <p:txBody>
          <a:bodyPr/>
          <a:lstStyle/>
          <a:p>
            <a:fld id="{FB2CF90B-63BC-6544-9FB4-A72410329261}" type="datetime1">
              <a:rPr lang="sv-SE" smtClean="0"/>
              <a:t>2022-05-23</a:t>
            </a:fld>
            <a:endParaRPr lang="en-GB" dirty="0"/>
          </a:p>
        </p:txBody>
      </p:sp>
      <p:sp>
        <p:nvSpPr>
          <p:cNvPr id="4" name="Platshållare för bildnummer 3">
            <a:extLst>
              <a:ext uri="{FF2B5EF4-FFF2-40B4-BE49-F238E27FC236}">
                <a16:creationId xmlns:a16="http://schemas.microsoft.com/office/drawing/2014/main" id="{AEA98CA0-C1DB-2F4E-A33A-169AB88E5872}"/>
              </a:ext>
            </a:extLst>
          </p:cNvPr>
          <p:cNvSpPr>
            <a:spLocks noGrp="1"/>
          </p:cNvSpPr>
          <p:nvPr>
            <p:ph type="sldNum" sz="quarter" idx="12"/>
          </p:nvPr>
        </p:nvSpPr>
        <p:spPr/>
        <p:txBody>
          <a:bodyPr/>
          <a:lstStyle/>
          <a:p>
            <a:fld id="{C338348D-F2D3-AB47-AE2A-1D59B1E58D64}" type="slidenum">
              <a:rPr lang="en-GB" smtClean="0"/>
              <a:pPr/>
              <a:t>18</a:t>
            </a:fld>
            <a:endParaRPr lang="en-GB"/>
          </a:p>
        </p:txBody>
      </p:sp>
      <p:sp>
        <p:nvSpPr>
          <p:cNvPr id="5" name="Platshållare för innehåll 4">
            <a:extLst>
              <a:ext uri="{FF2B5EF4-FFF2-40B4-BE49-F238E27FC236}">
                <a16:creationId xmlns:a16="http://schemas.microsoft.com/office/drawing/2014/main" id="{2138A15E-2484-1A4F-B13C-B187BC79AB8C}"/>
              </a:ext>
            </a:extLst>
          </p:cNvPr>
          <p:cNvSpPr>
            <a:spLocks noGrp="1"/>
          </p:cNvSpPr>
          <p:nvPr>
            <p:ph sz="quarter" idx="13"/>
          </p:nvPr>
        </p:nvSpPr>
        <p:spPr>
          <a:xfrm>
            <a:off x="868362" y="2150174"/>
            <a:ext cx="7559674" cy="4024715"/>
          </a:xfrm>
        </p:spPr>
        <p:txBody>
          <a:bodyPr>
            <a:normAutofit/>
          </a:bodyPr>
          <a:lstStyle/>
          <a:p>
            <a:r>
              <a:rPr lang="en-GB" sz="1800" dirty="0">
                <a:latin typeface="Calibri Light" panose="020F0302020204030204" pitchFamily="34" charset="0"/>
                <a:cs typeface="Calibri Light" panose="020F0302020204030204" pitchFamily="34" charset="0"/>
              </a:rPr>
              <a:t>There is a common understanding that the old fashion way using essentially lectures and tests in the end of the course is not the most efficient way of teaching</a:t>
            </a:r>
          </a:p>
          <a:p>
            <a:pPr marL="0" indent="0">
              <a:buNone/>
            </a:pPr>
            <a:r>
              <a:rPr lang="sv-SE" sz="1800" dirty="0">
                <a:latin typeface="Calibri Light" panose="020F0302020204030204" pitchFamily="34" charset="0"/>
                <a:cs typeface="Calibri Light" panose="020F0302020204030204" pitchFamily="34" charset="0"/>
              </a:rPr>
              <a:t> </a:t>
            </a:r>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Increase in prevalence of problem based courses (PBL, CDE etc.)</a:t>
            </a:r>
          </a:p>
          <a:p>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Focus on interdisciplinary courses/approaches</a:t>
            </a:r>
          </a:p>
          <a:p>
            <a:pPr marL="0" indent="0">
              <a:buNone/>
            </a:pPr>
            <a:r>
              <a:rPr lang="en-GB" sz="1800" b="1" dirty="0">
                <a:latin typeface="Calibri Light" panose="020F0302020204030204" pitchFamily="34" charset="0"/>
                <a:cs typeface="Calibri Light" panose="020F0302020204030204" pitchFamily="34" charset="0"/>
              </a:rPr>
              <a:t>‘I hope it increases (interdisciplinary courses). It may not be in every course ... "..." ... It may be a housing project or another, but when one thinks of heat exchanger and solar energy, then one thinks of another social sustainability, and rent setting and availability and inclusion.’ (</a:t>
            </a:r>
            <a:r>
              <a:rPr lang="en-GB" sz="1800" b="1" dirty="0" err="1">
                <a:latin typeface="Calibri Light" panose="020F0302020204030204" pitchFamily="34" charset="0"/>
                <a:cs typeface="Calibri Light" panose="020F0302020204030204" pitchFamily="34" charset="0"/>
              </a:rPr>
              <a:t>Swe</a:t>
            </a:r>
            <a:r>
              <a:rPr lang="en-GB" sz="1800" b="1" dirty="0">
                <a:latin typeface="Calibri Light" panose="020F0302020204030204" pitchFamily="34" charset="0"/>
                <a:cs typeface="Calibri Light" panose="020F0302020204030204" pitchFamily="34" charset="0"/>
              </a:rPr>
              <a:t> 3)</a:t>
            </a:r>
          </a:p>
        </p:txBody>
      </p:sp>
    </p:spTree>
    <p:extLst>
      <p:ext uri="{BB962C8B-B14F-4D97-AF65-F5344CB8AC3E}">
        <p14:creationId xmlns:p14="http://schemas.microsoft.com/office/powerpoint/2010/main" val="9544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2BCCE1-986C-894E-A29A-C6B648F86A5F}"/>
              </a:ext>
            </a:extLst>
          </p:cNvPr>
          <p:cNvSpPr>
            <a:spLocks noGrp="1"/>
          </p:cNvSpPr>
          <p:nvPr>
            <p:ph type="title"/>
          </p:nvPr>
        </p:nvSpPr>
        <p:spPr>
          <a:xfrm>
            <a:off x="628649" y="365126"/>
            <a:ext cx="8049185" cy="1325563"/>
          </a:xfrm>
        </p:spPr>
        <p:txBody>
          <a:bodyPr>
            <a:normAutofit/>
          </a:bodyPr>
          <a:lstStyle/>
          <a:p>
            <a:r>
              <a:rPr lang="en-GB" sz="2800" b="1" dirty="0">
                <a:latin typeface="Calibri Light" panose="020F0302020204030204" pitchFamily="34" charset="0"/>
                <a:cs typeface="Calibri Light" panose="020F0302020204030204" pitchFamily="34" charset="0"/>
              </a:rPr>
              <a:t>Interviews of 8 managers from ten different cooperation's</a:t>
            </a:r>
          </a:p>
        </p:txBody>
      </p:sp>
      <p:pic>
        <p:nvPicPr>
          <p:cNvPr id="8" name="Bildobjekt 7" descr="En bild som visar text&#10;&#10;Automatiskt genererad beskrivning">
            <a:extLst>
              <a:ext uri="{FF2B5EF4-FFF2-40B4-BE49-F238E27FC236}">
                <a16:creationId xmlns:a16="http://schemas.microsoft.com/office/drawing/2014/main" id="{2AA63B82-0A5D-3940-99C5-A6ABC93B6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755" y="2484194"/>
            <a:ext cx="3279738" cy="2341706"/>
          </a:xfrm>
          <a:prstGeom prst="rect">
            <a:avLst/>
          </a:prstGeom>
        </p:spPr>
      </p:pic>
    </p:spTree>
    <p:extLst>
      <p:ext uri="{BB962C8B-B14F-4D97-AF65-F5344CB8AC3E}">
        <p14:creationId xmlns:p14="http://schemas.microsoft.com/office/powerpoint/2010/main" val="42203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29711751-F34B-004F-8AF8-7BBA0ADB85C9}"/>
              </a:ext>
            </a:extLst>
          </p:cNvPr>
          <p:cNvSpPr txBox="1"/>
          <p:nvPr/>
        </p:nvSpPr>
        <p:spPr>
          <a:xfrm>
            <a:off x="950759" y="2900633"/>
            <a:ext cx="7242482" cy="1384995"/>
          </a:xfrm>
          <a:prstGeom prst="rect">
            <a:avLst/>
          </a:prstGeom>
          <a:solidFill>
            <a:schemeClr val="bg1"/>
          </a:solidFill>
        </p:spPr>
        <p:txBody>
          <a:bodyPr wrap="square" rtlCol="0">
            <a:spAutoFit/>
          </a:bodyPr>
          <a:lstStyle/>
          <a:p>
            <a:r>
              <a:rPr lang="en-GB" sz="2800" b="1" dirty="0"/>
              <a:t>The overarching goal is to create a platform for knowhow sharing, a nexus for generation and dissemination of new ideas on STEM education.</a:t>
            </a:r>
          </a:p>
        </p:txBody>
      </p:sp>
      <p:sp>
        <p:nvSpPr>
          <p:cNvPr id="8" name="textruta 7">
            <a:extLst>
              <a:ext uri="{FF2B5EF4-FFF2-40B4-BE49-F238E27FC236}">
                <a16:creationId xmlns:a16="http://schemas.microsoft.com/office/drawing/2014/main" id="{8A392255-045D-5B42-A189-8D21313F15CC}"/>
              </a:ext>
            </a:extLst>
          </p:cNvPr>
          <p:cNvSpPr txBox="1"/>
          <p:nvPr/>
        </p:nvSpPr>
        <p:spPr>
          <a:xfrm>
            <a:off x="3485478" y="1538342"/>
            <a:ext cx="1447832" cy="707886"/>
          </a:xfrm>
          <a:prstGeom prst="rect">
            <a:avLst/>
          </a:prstGeom>
          <a:noFill/>
        </p:spPr>
        <p:txBody>
          <a:bodyPr wrap="none" rtlCol="0">
            <a:spAutoFit/>
          </a:bodyPr>
          <a:lstStyle/>
          <a:p>
            <a:r>
              <a:rPr lang="sv-SE" sz="4000" dirty="0">
                <a:solidFill>
                  <a:schemeClr val="bg1"/>
                </a:solidFill>
              </a:rPr>
              <a:t>WHY?</a:t>
            </a:r>
          </a:p>
        </p:txBody>
      </p:sp>
      <p:sp>
        <p:nvSpPr>
          <p:cNvPr id="5" name="textruta 4">
            <a:extLst>
              <a:ext uri="{FF2B5EF4-FFF2-40B4-BE49-F238E27FC236}">
                <a16:creationId xmlns:a16="http://schemas.microsoft.com/office/drawing/2014/main" id="{43A8AC22-4DFE-E64E-8CB7-29E62F86F03F}"/>
              </a:ext>
            </a:extLst>
          </p:cNvPr>
          <p:cNvSpPr txBox="1"/>
          <p:nvPr/>
        </p:nvSpPr>
        <p:spPr>
          <a:xfrm>
            <a:off x="1173773" y="4484361"/>
            <a:ext cx="6796454" cy="646331"/>
          </a:xfrm>
          <a:prstGeom prst="rect">
            <a:avLst/>
          </a:prstGeom>
          <a:solidFill>
            <a:schemeClr val="bg1"/>
          </a:solidFill>
        </p:spPr>
        <p:txBody>
          <a:bodyPr wrap="square" rtlCol="0">
            <a:spAutoFit/>
          </a:bodyPr>
          <a:lstStyle/>
          <a:p>
            <a:r>
              <a:rPr lang="sv-SE" dirty="0"/>
              <a:t>KTH, Aalto University, Aalborg University, Reykjavik University, Stavanger University, NORDTEK, ANE</a:t>
            </a:r>
          </a:p>
        </p:txBody>
      </p:sp>
    </p:spTree>
    <p:extLst>
      <p:ext uri="{BB962C8B-B14F-4D97-AF65-F5344CB8AC3E}">
        <p14:creationId xmlns:p14="http://schemas.microsoft.com/office/powerpoint/2010/main" val="32462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C07F42-23A8-8F4F-9D69-A39D84F4211A}"/>
              </a:ext>
            </a:extLst>
          </p:cNvPr>
          <p:cNvSpPr>
            <a:spLocks noGrp="1"/>
          </p:cNvSpPr>
          <p:nvPr>
            <p:ph type="title"/>
          </p:nvPr>
        </p:nvSpPr>
        <p:spPr/>
        <p:txBody>
          <a:bodyPr>
            <a:normAutofit fontScale="90000"/>
          </a:bodyPr>
          <a:lstStyle/>
          <a:p>
            <a:r>
              <a:rPr lang="en-GB" b="1" dirty="0"/>
              <a:t>Short presentation of:</a:t>
            </a:r>
            <a:br>
              <a:rPr lang="en-GB" b="1" dirty="0"/>
            </a:br>
            <a:r>
              <a:rPr lang="en-GB" b="1" dirty="0"/>
              <a:t>Results from the interviews with 10 corporation's</a:t>
            </a:r>
            <a:endParaRPr lang="sv-SE" dirty="0"/>
          </a:p>
        </p:txBody>
      </p:sp>
      <p:sp>
        <p:nvSpPr>
          <p:cNvPr id="3" name="Platshållare för innehåll 2">
            <a:extLst>
              <a:ext uri="{FF2B5EF4-FFF2-40B4-BE49-F238E27FC236}">
                <a16:creationId xmlns:a16="http://schemas.microsoft.com/office/drawing/2014/main" id="{40020800-93CB-3548-BEE1-784D5AAE00C8}"/>
              </a:ext>
            </a:extLst>
          </p:cNvPr>
          <p:cNvSpPr>
            <a:spLocks noGrp="1"/>
          </p:cNvSpPr>
          <p:nvPr>
            <p:ph sz="quarter" idx="13"/>
          </p:nvPr>
        </p:nvSpPr>
        <p:spPr>
          <a:xfrm>
            <a:off x="955676" y="2042000"/>
            <a:ext cx="7559674" cy="4816000"/>
          </a:xfrm>
        </p:spPr>
        <p:txBody>
          <a:bodyPr/>
          <a:lstStyle/>
          <a:p>
            <a:pPr fontAlgn="base"/>
            <a:r>
              <a:rPr lang="en-GB" dirty="0"/>
              <a:t>Sustainability is very important for the stakeholders. More specifically, they need competence in life cycle analysis, climate change, and low carbon solutions.</a:t>
            </a:r>
          </a:p>
          <a:p>
            <a:pPr marL="0" indent="0" fontAlgn="base">
              <a:buNone/>
            </a:pPr>
            <a:endParaRPr lang="en-GB" dirty="0"/>
          </a:p>
          <a:p>
            <a:pPr fontAlgn="base"/>
            <a:r>
              <a:rPr lang="en-GB" dirty="0"/>
              <a:t>Digitalisation/Industry 4.0: all stakeholders consider digitalisation as important. Some of them see digitalisation primarily as a tool or enabler for sustainability. </a:t>
            </a:r>
          </a:p>
          <a:p>
            <a:pPr fontAlgn="base"/>
            <a:endParaRPr lang="en-GB" dirty="0"/>
          </a:p>
          <a:p>
            <a:pPr fontAlgn="base"/>
            <a:r>
              <a:rPr lang="en-GB" dirty="0"/>
              <a:t>The stakeholders need competence in, for example, software, cyber security, AI, cloud technology, big data, digital twins, and robotics. They also have a need for digital skills in general and, therefore, they suggest aiming for stronger integration of digitalisation and digital tools into all engineering programmes.</a:t>
            </a:r>
          </a:p>
          <a:p>
            <a:pPr marL="0" indent="0" fontAlgn="base">
              <a:buNone/>
            </a:pPr>
            <a:endParaRPr lang="en-GB" dirty="0"/>
          </a:p>
          <a:p>
            <a:pPr fontAlgn="base"/>
            <a:r>
              <a:rPr lang="en-GB" dirty="0"/>
              <a:t>Other competence needs include commercialization, future business models, and teamwork skills. Moreover, the stakeholders ask for students with a holistic understanding, broader perspectives, and an understanding of how things are connected.</a:t>
            </a:r>
          </a:p>
          <a:p>
            <a:endParaRPr lang="sv-SE" dirty="0"/>
          </a:p>
        </p:txBody>
      </p:sp>
    </p:spTree>
    <p:extLst>
      <p:ext uri="{BB962C8B-B14F-4D97-AF65-F5344CB8AC3E}">
        <p14:creationId xmlns:p14="http://schemas.microsoft.com/office/powerpoint/2010/main" val="4634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29845-DC4D-B440-A329-599BC10776D6}"/>
              </a:ext>
            </a:extLst>
          </p:cNvPr>
          <p:cNvSpPr>
            <a:spLocks noGrp="1"/>
          </p:cNvSpPr>
          <p:nvPr>
            <p:ph type="title"/>
          </p:nvPr>
        </p:nvSpPr>
        <p:spPr>
          <a:xfrm>
            <a:off x="628650" y="734647"/>
            <a:ext cx="7886700" cy="1325563"/>
          </a:xfrm>
        </p:spPr>
        <p:txBody>
          <a:bodyPr/>
          <a:lstStyle/>
          <a:p>
            <a:r>
              <a:rPr lang="en-GB" b="1" dirty="0"/>
              <a:t>Suggestions for future engineering education:</a:t>
            </a:r>
            <a:br>
              <a:rPr lang="sv-SE" dirty="0"/>
            </a:br>
            <a:endParaRPr lang="sv-SE" dirty="0"/>
          </a:p>
        </p:txBody>
      </p:sp>
      <p:sp>
        <p:nvSpPr>
          <p:cNvPr id="3" name="Platshållare för innehåll 2">
            <a:extLst>
              <a:ext uri="{FF2B5EF4-FFF2-40B4-BE49-F238E27FC236}">
                <a16:creationId xmlns:a16="http://schemas.microsoft.com/office/drawing/2014/main" id="{505487E2-8358-C34F-AF2C-228759D21F16}"/>
              </a:ext>
            </a:extLst>
          </p:cNvPr>
          <p:cNvSpPr>
            <a:spLocks noGrp="1"/>
          </p:cNvSpPr>
          <p:nvPr>
            <p:ph sz="quarter" idx="13"/>
          </p:nvPr>
        </p:nvSpPr>
        <p:spPr>
          <a:xfrm>
            <a:off x="628650" y="2496670"/>
            <a:ext cx="7559674" cy="3312459"/>
          </a:xfrm>
        </p:spPr>
        <p:txBody>
          <a:bodyPr>
            <a:normAutofit/>
          </a:bodyPr>
          <a:lstStyle/>
          <a:p>
            <a:pPr fontAlgn="base"/>
            <a:r>
              <a:rPr lang="en-GB" dirty="0"/>
              <a:t>Sustainability and digitalisation should be included in all engineering programmes.</a:t>
            </a:r>
          </a:p>
          <a:p>
            <a:pPr fontAlgn="base"/>
            <a:endParaRPr lang="en-GB" dirty="0"/>
          </a:p>
          <a:p>
            <a:pPr fontAlgn="base"/>
            <a:r>
              <a:rPr lang="en-GB" dirty="0"/>
              <a:t>Less silo-thinking and more collaboration across programmes in engineering education to achieve a holistic understanding.</a:t>
            </a:r>
          </a:p>
          <a:p>
            <a:pPr fontAlgn="base"/>
            <a:endParaRPr lang="en-GB" dirty="0"/>
          </a:p>
          <a:p>
            <a:pPr fontAlgn="base"/>
            <a:r>
              <a:rPr lang="en-GB" dirty="0"/>
              <a:t>The students need to work in teams in projects and they need to learn to work together.</a:t>
            </a:r>
          </a:p>
          <a:p>
            <a:pPr fontAlgn="base"/>
            <a:endParaRPr lang="en-GB" dirty="0"/>
          </a:p>
          <a:p>
            <a:pPr fontAlgn="base"/>
            <a:r>
              <a:rPr lang="en-GB" dirty="0"/>
              <a:t>The students need to develop as human beings and consequently, the stakeholders recommend to continue with physical meetings where students work together. The stakeholders do not consider digital meetings to be sufficient to fulfil this need.</a:t>
            </a:r>
          </a:p>
          <a:p>
            <a:endParaRPr lang="sv-SE" dirty="0"/>
          </a:p>
        </p:txBody>
      </p:sp>
    </p:spTree>
    <p:extLst>
      <p:ext uri="{BB962C8B-B14F-4D97-AF65-F5344CB8AC3E}">
        <p14:creationId xmlns:p14="http://schemas.microsoft.com/office/powerpoint/2010/main" val="35775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8A392255-045D-5B42-A189-8D21313F15CC}"/>
              </a:ext>
            </a:extLst>
          </p:cNvPr>
          <p:cNvSpPr txBox="1"/>
          <p:nvPr/>
        </p:nvSpPr>
        <p:spPr>
          <a:xfrm>
            <a:off x="4905488" y="2130012"/>
            <a:ext cx="2440733" cy="923330"/>
          </a:xfrm>
          <a:prstGeom prst="rect">
            <a:avLst/>
          </a:prstGeom>
          <a:noFill/>
        </p:spPr>
        <p:txBody>
          <a:bodyPr wrap="none" rtlCol="0">
            <a:spAutoFit/>
          </a:bodyPr>
          <a:lstStyle/>
          <a:p>
            <a:r>
              <a:rPr lang="sv-SE" sz="5400" b="1" dirty="0" err="1">
                <a:solidFill>
                  <a:schemeClr val="bg1"/>
                </a:solidFill>
              </a:rPr>
              <a:t>Thanks</a:t>
            </a:r>
            <a:r>
              <a:rPr lang="sv-SE" sz="5400" b="1" dirty="0">
                <a:solidFill>
                  <a:schemeClr val="bg1"/>
                </a:solidFill>
              </a:rPr>
              <a:t>!</a:t>
            </a:r>
          </a:p>
        </p:txBody>
      </p:sp>
      <p:sp>
        <p:nvSpPr>
          <p:cNvPr id="2" name="textruta 1">
            <a:extLst>
              <a:ext uri="{FF2B5EF4-FFF2-40B4-BE49-F238E27FC236}">
                <a16:creationId xmlns:a16="http://schemas.microsoft.com/office/drawing/2014/main" id="{4B7501C1-5AC4-5A43-83E5-77EE00439649}"/>
              </a:ext>
            </a:extLst>
          </p:cNvPr>
          <p:cNvSpPr txBox="1"/>
          <p:nvPr/>
        </p:nvSpPr>
        <p:spPr>
          <a:xfrm>
            <a:off x="6274484" y="5654938"/>
            <a:ext cx="2546787" cy="923330"/>
          </a:xfrm>
          <a:prstGeom prst="rect">
            <a:avLst/>
          </a:prstGeom>
          <a:solidFill>
            <a:schemeClr val="bg1"/>
          </a:solidFill>
        </p:spPr>
        <p:txBody>
          <a:bodyPr wrap="none" rtlCol="0">
            <a:spAutoFit/>
          </a:bodyPr>
          <a:lstStyle/>
          <a:p>
            <a:r>
              <a:rPr lang="sv-SE" dirty="0"/>
              <a:t>Lena Gumaelius</a:t>
            </a:r>
          </a:p>
          <a:p>
            <a:r>
              <a:rPr lang="sv-SE" dirty="0">
                <a:hlinkClick r:id="rId3"/>
              </a:rPr>
              <a:t>Lena.gumaelius@mdu.se</a:t>
            </a:r>
            <a:endParaRPr lang="sv-SE" dirty="0"/>
          </a:p>
          <a:p>
            <a:endParaRPr lang="sv-SE" dirty="0"/>
          </a:p>
        </p:txBody>
      </p:sp>
    </p:spTree>
    <p:extLst>
      <p:ext uri="{BB962C8B-B14F-4D97-AF65-F5344CB8AC3E}">
        <p14:creationId xmlns:p14="http://schemas.microsoft.com/office/powerpoint/2010/main" val="130464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45" y="364885"/>
            <a:ext cx="4519422"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E260100-84F0-BC42-8943-820AFCE216D0}"/>
              </a:ext>
            </a:extLst>
          </p:cNvPr>
          <p:cNvSpPr>
            <a:spLocks noGrp="1"/>
          </p:cNvSpPr>
          <p:nvPr>
            <p:ph type="title"/>
          </p:nvPr>
        </p:nvSpPr>
        <p:spPr>
          <a:xfrm>
            <a:off x="713232" y="700186"/>
            <a:ext cx="4030870" cy="1188720"/>
          </a:xfrm>
        </p:spPr>
        <p:txBody>
          <a:bodyPr vert="horz" lIns="91440" tIns="45720" rIns="91440" bIns="45720" rtlCol="0" anchor="ctr">
            <a:normAutofit/>
          </a:bodyPr>
          <a:lstStyle/>
          <a:p>
            <a:pPr defTabSz="914400"/>
            <a:r>
              <a:rPr lang="en-US" sz="3700" dirty="0">
                <a:solidFill>
                  <a:schemeClr val="bg1"/>
                </a:solidFill>
              </a:rPr>
              <a:t>The aim of </a:t>
            </a:r>
            <a:br>
              <a:rPr lang="en-US" sz="3700" dirty="0">
                <a:solidFill>
                  <a:schemeClr val="bg1"/>
                </a:solidFill>
              </a:rPr>
            </a:br>
            <a:r>
              <a:rPr lang="en-US" sz="3700" dirty="0" err="1">
                <a:solidFill>
                  <a:schemeClr val="bg1"/>
                </a:solidFill>
              </a:rPr>
              <a:t>NordEn</a:t>
            </a:r>
            <a:r>
              <a:rPr lang="en-US" sz="3700" dirty="0">
                <a:solidFill>
                  <a:schemeClr val="bg1"/>
                </a:solidFill>
              </a:rPr>
              <a:t> Hub is to:</a:t>
            </a:r>
          </a:p>
        </p:txBody>
      </p:sp>
      <p:sp>
        <p:nvSpPr>
          <p:cNvPr id="3" name="Platshållare för innehåll 2">
            <a:extLst>
              <a:ext uri="{FF2B5EF4-FFF2-40B4-BE49-F238E27FC236}">
                <a16:creationId xmlns:a16="http://schemas.microsoft.com/office/drawing/2014/main" id="{1FC541D3-AD21-5B4E-8054-79BFE09BFAEF}"/>
              </a:ext>
            </a:extLst>
          </p:cNvPr>
          <p:cNvSpPr>
            <a:spLocks noGrp="1"/>
          </p:cNvSpPr>
          <p:nvPr>
            <p:ph idx="1"/>
          </p:nvPr>
        </p:nvSpPr>
        <p:spPr>
          <a:xfrm>
            <a:off x="713232" y="2066544"/>
            <a:ext cx="4030870" cy="3788346"/>
          </a:xfrm>
        </p:spPr>
        <p:txBody>
          <a:bodyPr vert="horz" lIns="91440" tIns="45720" rIns="91440" bIns="45720" rtlCol="0">
            <a:normAutofit lnSpcReduction="10000"/>
          </a:bodyPr>
          <a:lstStyle/>
          <a:p>
            <a:pPr marL="0" indent="-228600" defTabSz="914400" fontAlgn="base"/>
            <a:r>
              <a:rPr lang="sv-SE" sz="1600" dirty="0" err="1">
                <a:solidFill>
                  <a:schemeClr val="bg1"/>
                </a:solidFill>
              </a:rPr>
              <a:t>Stimulate</a:t>
            </a:r>
            <a:r>
              <a:rPr lang="sv-SE" sz="1600" dirty="0">
                <a:solidFill>
                  <a:schemeClr val="bg1"/>
                </a:solidFill>
              </a:rPr>
              <a:t> the </a:t>
            </a:r>
            <a:r>
              <a:rPr lang="sv-SE" sz="1600" dirty="0" err="1">
                <a:solidFill>
                  <a:schemeClr val="bg1"/>
                </a:solidFill>
              </a:rPr>
              <a:t>development</a:t>
            </a:r>
            <a:r>
              <a:rPr lang="sv-SE" sz="1600" dirty="0">
                <a:solidFill>
                  <a:schemeClr val="bg1"/>
                </a:solidFill>
              </a:rPr>
              <a:t> </a:t>
            </a:r>
            <a:r>
              <a:rPr lang="sv-SE" sz="1600" dirty="0" err="1">
                <a:solidFill>
                  <a:schemeClr val="bg1"/>
                </a:solidFill>
              </a:rPr>
              <a:t>of</a:t>
            </a:r>
            <a:r>
              <a:rPr lang="sv-SE" sz="1600" dirty="0">
                <a:solidFill>
                  <a:schemeClr val="bg1"/>
                </a:solidFill>
              </a:rPr>
              <a:t> </a:t>
            </a:r>
            <a:r>
              <a:rPr lang="sv-SE" sz="1600" dirty="0" err="1">
                <a:solidFill>
                  <a:schemeClr val="bg1"/>
                </a:solidFill>
              </a:rPr>
              <a:t>engineering</a:t>
            </a:r>
            <a:r>
              <a:rPr lang="sv-SE" sz="1600" dirty="0">
                <a:solidFill>
                  <a:schemeClr val="bg1"/>
                </a:solidFill>
              </a:rPr>
              <a:t> </a:t>
            </a:r>
            <a:r>
              <a:rPr lang="sv-SE" sz="1600" dirty="0" err="1">
                <a:solidFill>
                  <a:schemeClr val="bg1"/>
                </a:solidFill>
              </a:rPr>
              <a:t>education</a:t>
            </a:r>
            <a:r>
              <a:rPr lang="sv-SE" sz="1600" dirty="0">
                <a:solidFill>
                  <a:schemeClr val="bg1"/>
                </a:solidFill>
              </a:rPr>
              <a:t> in the Nordic region</a:t>
            </a:r>
          </a:p>
          <a:p>
            <a:pPr marL="0" indent="-228600" defTabSz="914400" fontAlgn="base"/>
            <a:endParaRPr lang="sv-SE" sz="1600" dirty="0">
              <a:solidFill>
                <a:schemeClr val="bg1"/>
              </a:solidFill>
            </a:endParaRPr>
          </a:p>
          <a:p>
            <a:pPr marL="0" indent="-228600" defTabSz="914400" fontAlgn="base"/>
            <a:r>
              <a:rPr lang="sv-SE" sz="1600" dirty="0" err="1">
                <a:solidFill>
                  <a:schemeClr val="bg1"/>
                </a:solidFill>
              </a:rPr>
              <a:t>Act</a:t>
            </a:r>
            <a:r>
              <a:rPr lang="sv-SE" sz="1600" dirty="0">
                <a:solidFill>
                  <a:schemeClr val="bg1"/>
                </a:solidFill>
              </a:rPr>
              <a:t> as a source </a:t>
            </a:r>
            <a:r>
              <a:rPr lang="sv-SE" sz="1600" dirty="0" err="1">
                <a:solidFill>
                  <a:schemeClr val="bg1"/>
                </a:solidFill>
              </a:rPr>
              <a:t>of</a:t>
            </a:r>
            <a:r>
              <a:rPr lang="sv-SE" sz="1600" dirty="0">
                <a:solidFill>
                  <a:schemeClr val="bg1"/>
                </a:solidFill>
              </a:rPr>
              <a:t> </a:t>
            </a:r>
            <a:r>
              <a:rPr lang="sv-SE" sz="1600" dirty="0" err="1">
                <a:solidFill>
                  <a:schemeClr val="bg1"/>
                </a:solidFill>
              </a:rPr>
              <a:t>expertise</a:t>
            </a:r>
            <a:r>
              <a:rPr lang="sv-SE" sz="1600" dirty="0">
                <a:solidFill>
                  <a:schemeClr val="bg1"/>
                </a:solidFill>
              </a:rPr>
              <a:t> for </a:t>
            </a:r>
            <a:r>
              <a:rPr lang="sv-SE" sz="1600" dirty="0" err="1">
                <a:solidFill>
                  <a:schemeClr val="bg1"/>
                </a:solidFill>
              </a:rPr>
              <a:t>politicians</a:t>
            </a:r>
            <a:r>
              <a:rPr lang="sv-SE" sz="1600" dirty="0">
                <a:solidFill>
                  <a:schemeClr val="bg1"/>
                </a:solidFill>
              </a:rPr>
              <a:t> and policy </a:t>
            </a:r>
            <a:r>
              <a:rPr lang="sv-SE" sz="1600" dirty="0" err="1">
                <a:solidFill>
                  <a:schemeClr val="bg1"/>
                </a:solidFill>
              </a:rPr>
              <a:t>makers</a:t>
            </a:r>
            <a:endParaRPr lang="sv-SE" sz="1600" dirty="0">
              <a:solidFill>
                <a:schemeClr val="bg1"/>
              </a:solidFill>
            </a:endParaRPr>
          </a:p>
          <a:p>
            <a:pPr marL="0" indent="-228600" defTabSz="914400" fontAlgn="base"/>
            <a:endParaRPr lang="sv-SE" sz="1600" dirty="0">
              <a:solidFill>
                <a:schemeClr val="bg1"/>
              </a:solidFill>
            </a:endParaRPr>
          </a:p>
          <a:p>
            <a:pPr marL="0" indent="-228600" defTabSz="914400" fontAlgn="base"/>
            <a:r>
              <a:rPr lang="sv-SE" sz="1600" dirty="0" err="1">
                <a:solidFill>
                  <a:schemeClr val="bg1"/>
                </a:solidFill>
              </a:rPr>
              <a:t>Establish</a:t>
            </a:r>
            <a:r>
              <a:rPr lang="sv-SE" sz="1600" dirty="0">
                <a:solidFill>
                  <a:schemeClr val="bg1"/>
                </a:solidFill>
              </a:rPr>
              <a:t> a </a:t>
            </a:r>
            <a:r>
              <a:rPr lang="sv-SE" sz="1600" dirty="0" err="1">
                <a:solidFill>
                  <a:schemeClr val="bg1"/>
                </a:solidFill>
              </a:rPr>
              <a:t>network</a:t>
            </a:r>
            <a:r>
              <a:rPr lang="sv-SE" sz="1600" dirty="0">
                <a:solidFill>
                  <a:schemeClr val="bg1"/>
                </a:solidFill>
              </a:rPr>
              <a:t> </a:t>
            </a:r>
            <a:r>
              <a:rPr lang="sv-SE" sz="1600" dirty="0" err="1">
                <a:solidFill>
                  <a:schemeClr val="bg1"/>
                </a:solidFill>
              </a:rPr>
              <a:t>of</a:t>
            </a:r>
            <a:r>
              <a:rPr lang="sv-SE" sz="1600" dirty="0">
                <a:solidFill>
                  <a:schemeClr val="bg1"/>
                </a:solidFill>
              </a:rPr>
              <a:t> </a:t>
            </a:r>
            <a:r>
              <a:rPr lang="sv-SE" sz="1600" dirty="0" err="1">
                <a:solidFill>
                  <a:schemeClr val="bg1"/>
                </a:solidFill>
              </a:rPr>
              <a:t>stakeholders</a:t>
            </a:r>
            <a:r>
              <a:rPr lang="sv-SE" sz="1600" dirty="0">
                <a:solidFill>
                  <a:schemeClr val="bg1"/>
                </a:solidFill>
              </a:rPr>
              <a:t> in </a:t>
            </a:r>
            <a:r>
              <a:rPr lang="sv-SE" sz="1600" dirty="0" err="1">
                <a:solidFill>
                  <a:schemeClr val="bg1"/>
                </a:solidFill>
              </a:rPr>
              <a:t>engineering</a:t>
            </a:r>
            <a:r>
              <a:rPr lang="sv-SE" sz="1600" dirty="0">
                <a:solidFill>
                  <a:schemeClr val="bg1"/>
                </a:solidFill>
              </a:rPr>
              <a:t> </a:t>
            </a:r>
            <a:r>
              <a:rPr lang="sv-SE" sz="1600" dirty="0" err="1">
                <a:solidFill>
                  <a:schemeClr val="bg1"/>
                </a:solidFill>
              </a:rPr>
              <a:t>education</a:t>
            </a:r>
            <a:endParaRPr lang="sv-SE" sz="1600" dirty="0">
              <a:solidFill>
                <a:schemeClr val="bg1"/>
              </a:solidFill>
            </a:endParaRPr>
          </a:p>
          <a:p>
            <a:pPr marL="0" indent="-228600" defTabSz="914400" fontAlgn="base"/>
            <a:endParaRPr lang="sv-SE" sz="1600" dirty="0">
              <a:solidFill>
                <a:schemeClr val="bg1"/>
              </a:solidFill>
            </a:endParaRPr>
          </a:p>
          <a:p>
            <a:pPr marL="0" indent="-228600" defTabSz="914400" fontAlgn="base"/>
            <a:r>
              <a:rPr lang="sv-SE" sz="1600" dirty="0" err="1">
                <a:solidFill>
                  <a:schemeClr val="bg1"/>
                </a:solidFill>
              </a:rPr>
              <a:t>Raise</a:t>
            </a:r>
            <a:r>
              <a:rPr lang="sv-SE" sz="1600" dirty="0">
                <a:solidFill>
                  <a:schemeClr val="bg1"/>
                </a:solidFill>
              </a:rPr>
              <a:t> </a:t>
            </a:r>
            <a:r>
              <a:rPr lang="sv-SE" sz="1600" dirty="0" err="1">
                <a:solidFill>
                  <a:schemeClr val="bg1"/>
                </a:solidFill>
              </a:rPr>
              <a:t>awareness</a:t>
            </a:r>
            <a:r>
              <a:rPr lang="sv-SE" sz="1600" dirty="0">
                <a:solidFill>
                  <a:schemeClr val="bg1"/>
                </a:solidFill>
              </a:rPr>
              <a:t> and </a:t>
            </a:r>
            <a:r>
              <a:rPr lang="sv-SE" sz="1600" dirty="0" err="1">
                <a:solidFill>
                  <a:schemeClr val="bg1"/>
                </a:solidFill>
              </a:rPr>
              <a:t>attractiveness</a:t>
            </a:r>
            <a:r>
              <a:rPr lang="sv-SE" sz="1600" dirty="0">
                <a:solidFill>
                  <a:schemeClr val="bg1"/>
                </a:solidFill>
              </a:rPr>
              <a:t> </a:t>
            </a:r>
            <a:r>
              <a:rPr lang="sv-SE" sz="1600" dirty="0" err="1">
                <a:solidFill>
                  <a:schemeClr val="bg1"/>
                </a:solidFill>
              </a:rPr>
              <a:t>of</a:t>
            </a:r>
            <a:r>
              <a:rPr lang="sv-SE" sz="1600" dirty="0">
                <a:solidFill>
                  <a:schemeClr val="bg1"/>
                </a:solidFill>
              </a:rPr>
              <a:t> STEM </a:t>
            </a:r>
            <a:r>
              <a:rPr lang="sv-SE" sz="1600" dirty="0" err="1">
                <a:solidFill>
                  <a:schemeClr val="bg1"/>
                </a:solidFill>
              </a:rPr>
              <a:t>education</a:t>
            </a:r>
            <a:r>
              <a:rPr lang="sv-SE" sz="1600" dirty="0">
                <a:solidFill>
                  <a:schemeClr val="bg1"/>
                </a:solidFill>
              </a:rPr>
              <a:t> </a:t>
            </a:r>
            <a:r>
              <a:rPr lang="sv-SE" sz="1600" dirty="0" err="1">
                <a:solidFill>
                  <a:schemeClr val="bg1"/>
                </a:solidFill>
              </a:rPr>
              <a:t>throughout</a:t>
            </a:r>
            <a:r>
              <a:rPr lang="sv-SE" sz="1600" dirty="0">
                <a:solidFill>
                  <a:schemeClr val="bg1"/>
                </a:solidFill>
              </a:rPr>
              <a:t> the </a:t>
            </a:r>
            <a:r>
              <a:rPr lang="sv-SE" sz="1600" dirty="0" err="1">
                <a:solidFill>
                  <a:schemeClr val="bg1"/>
                </a:solidFill>
              </a:rPr>
              <a:t>education</a:t>
            </a:r>
            <a:r>
              <a:rPr lang="sv-SE" sz="1600" dirty="0">
                <a:solidFill>
                  <a:schemeClr val="bg1"/>
                </a:solidFill>
              </a:rPr>
              <a:t> </a:t>
            </a:r>
            <a:r>
              <a:rPr lang="sv-SE" sz="1600" dirty="0" err="1">
                <a:solidFill>
                  <a:schemeClr val="bg1"/>
                </a:solidFill>
              </a:rPr>
              <a:t>chain</a:t>
            </a:r>
            <a:endParaRPr lang="sv-SE" sz="1600" dirty="0">
              <a:solidFill>
                <a:schemeClr val="bg1"/>
              </a:solidFill>
            </a:endParaRPr>
          </a:p>
          <a:p>
            <a:pPr marL="0" indent="-228600" defTabSz="914400" fontAlgn="base"/>
            <a:endParaRPr lang="sv-SE" sz="1600" dirty="0">
              <a:solidFill>
                <a:schemeClr val="bg1"/>
              </a:solidFill>
            </a:endParaRPr>
          </a:p>
          <a:p>
            <a:pPr marL="0" indent="-228600" defTabSz="914400" fontAlgn="base"/>
            <a:r>
              <a:rPr lang="sv-SE" sz="1600" dirty="0" err="1">
                <a:solidFill>
                  <a:schemeClr val="bg1"/>
                </a:solidFill>
              </a:rPr>
              <a:t>Provide</a:t>
            </a:r>
            <a:r>
              <a:rPr lang="sv-SE" sz="1600" dirty="0">
                <a:solidFill>
                  <a:schemeClr val="bg1"/>
                </a:solidFill>
              </a:rPr>
              <a:t> a </a:t>
            </a:r>
            <a:r>
              <a:rPr lang="sv-SE" sz="1600" dirty="0" err="1">
                <a:solidFill>
                  <a:schemeClr val="bg1"/>
                </a:solidFill>
              </a:rPr>
              <a:t>platform</a:t>
            </a:r>
            <a:r>
              <a:rPr lang="sv-SE" sz="1600" dirty="0">
                <a:solidFill>
                  <a:schemeClr val="bg1"/>
                </a:solidFill>
              </a:rPr>
              <a:t> for STEM </a:t>
            </a:r>
            <a:r>
              <a:rPr lang="sv-SE" sz="1600" dirty="0" err="1">
                <a:solidFill>
                  <a:schemeClr val="bg1"/>
                </a:solidFill>
              </a:rPr>
              <a:t>projects</a:t>
            </a:r>
            <a:endParaRPr lang="en-US" sz="1600" dirty="0">
              <a:solidFill>
                <a:schemeClr val="bg1"/>
              </a:solidFill>
            </a:endParaRPr>
          </a:p>
        </p:txBody>
      </p:sp>
      <p:pic>
        <p:nvPicPr>
          <p:cNvPr id="4" name="Picture 4">
            <a:extLst>
              <a:ext uri="{FF2B5EF4-FFF2-40B4-BE49-F238E27FC236}">
                <a16:creationId xmlns:a16="http://schemas.microsoft.com/office/drawing/2014/main" id="{8A9D6102-7F87-D14A-BFFD-C6D8CA624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52404" y="829418"/>
            <a:ext cx="2788920" cy="1861604"/>
          </a:xfrm>
          <a:prstGeom prst="rect">
            <a:avLst/>
          </a:prstGeom>
        </p:spPr>
      </p:pic>
      <p:pic>
        <p:nvPicPr>
          <p:cNvPr id="5" name="Bildobjekt 4">
            <a:extLst>
              <a:ext uri="{FF2B5EF4-FFF2-40B4-BE49-F238E27FC236}">
                <a16:creationId xmlns:a16="http://schemas.microsoft.com/office/drawing/2014/main" id="{72C839CF-5D74-2F4E-A8C7-EDADD4107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074" y="4155650"/>
            <a:ext cx="3497580" cy="1215408"/>
          </a:xfrm>
          <a:prstGeom prst="rect">
            <a:avLst/>
          </a:prstGeom>
        </p:spPr>
      </p:pic>
    </p:spTree>
    <p:extLst>
      <p:ext uri="{BB962C8B-B14F-4D97-AF65-F5344CB8AC3E}">
        <p14:creationId xmlns:p14="http://schemas.microsoft.com/office/powerpoint/2010/main" val="115393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8BED5F6-495E-A94F-AF08-5793EA781195}"/>
              </a:ext>
            </a:extLst>
          </p:cNvPr>
          <p:cNvSpPr txBox="1"/>
          <p:nvPr/>
        </p:nvSpPr>
        <p:spPr>
          <a:xfrm>
            <a:off x="0" y="3909874"/>
            <a:ext cx="2755392" cy="1754326"/>
          </a:xfrm>
          <a:prstGeom prst="rect">
            <a:avLst/>
          </a:prstGeom>
          <a:solidFill>
            <a:schemeClr val="bg1"/>
          </a:solidFill>
          <a:ln>
            <a:solidFill>
              <a:schemeClr val="tx1"/>
            </a:solidFill>
          </a:ln>
        </p:spPr>
        <p:txBody>
          <a:bodyPr wrap="square" rtlCol="0">
            <a:spAutoFit/>
          </a:bodyPr>
          <a:lstStyle/>
          <a:p>
            <a:r>
              <a:rPr lang="sv-SE" b="1" dirty="0"/>
              <a:t>Finansierat av:</a:t>
            </a:r>
          </a:p>
          <a:p>
            <a:endParaRPr lang="sv-SE" b="1" dirty="0"/>
          </a:p>
          <a:p>
            <a:r>
              <a:rPr lang="sv-SE" dirty="0"/>
              <a:t>Nordiska ministerrådet</a:t>
            </a:r>
          </a:p>
          <a:p>
            <a:r>
              <a:rPr lang="sv-SE" dirty="0"/>
              <a:t>Nordplus</a:t>
            </a:r>
          </a:p>
          <a:p>
            <a:r>
              <a:rPr lang="sv-SE" dirty="0"/>
              <a:t>Partneruniversiteten</a:t>
            </a:r>
          </a:p>
          <a:p>
            <a:r>
              <a:rPr lang="sv-SE" dirty="0"/>
              <a:t>Erasmus +</a:t>
            </a:r>
          </a:p>
        </p:txBody>
      </p:sp>
      <p:pic>
        <p:nvPicPr>
          <p:cNvPr id="4" name="Bildobjekt 3" descr="En bild som visar text&#10;&#10;Automatiskt genererad beskrivning">
            <a:extLst>
              <a:ext uri="{FF2B5EF4-FFF2-40B4-BE49-F238E27FC236}">
                <a16:creationId xmlns:a16="http://schemas.microsoft.com/office/drawing/2014/main" id="{18908AFE-C653-2249-883C-084564C4E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4200"/>
            <a:ext cx="5372100" cy="1193800"/>
          </a:xfrm>
          <a:prstGeom prst="rect">
            <a:avLst/>
          </a:prstGeom>
        </p:spPr>
      </p:pic>
    </p:spTree>
    <p:extLst>
      <p:ext uri="{BB962C8B-B14F-4D97-AF65-F5344CB8AC3E}">
        <p14:creationId xmlns:p14="http://schemas.microsoft.com/office/powerpoint/2010/main" val="284727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BE7D9D-8BC6-9D48-8B33-BB68F413D3EB}"/>
              </a:ext>
            </a:extLst>
          </p:cNvPr>
          <p:cNvSpPr>
            <a:spLocks noGrp="1"/>
          </p:cNvSpPr>
          <p:nvPr>
            <p:ph type="title"/>
          </p:nvPr>
        </p:nvSpPr>
        <p:spPr>
          <a:xfrm>
            <a:off x="573024" y="404870"/>
            <a:ext cx="7982014" cy="668338"/>
          </a:xfrm>
        </p:spPr>
        <p:txBody>
          <a:bodyPr>
            <a:normAutofit fontScale="90000"/>
          </a:bodyPr>
          <a:lstStyle/>
          <a:p>
            <a:r>
              <a:rPr lang="en-GB" b="1" dirty="0"/>
              <a:t>Mapping prerequisites for Engineering education</a:t>
            </a:r>
          </a:p>
        </p:txBody>
      </p:sp>
      <p:sp>
        <p:nvSpPr>
          <p:cNvPr id="3" name="Platshållare för innehåll 2">
            <a:extLst>
              <a:ext uri="{FF2B5EF4-FFF2-40B4-BE49-F238E27FC236}">
                <a16:creationId xmlns:a16="http://schemas.microsoft.com/office/drawing/2014/main" id="{B00D5285-C418-E246-9258-1B30754A7D0A}"/>
              </a:ext>
            </a:extLst>
          </p:cNvPr>
          <p:cNvSpPr>
            <a:spLocks noGrp="1"/>
          </p:cNvSpPr>
          <p:nvPr>
            <p:ph idx="1"/>
          </p:nvPr>
        </p:nvSpPr>
        <p:spPr>
          <a:xfrm>
            <a:off x="1096137" y="1643699"/>
            <a:ext cx="6935788" cy="4078286"/>
          </a:xfrm>
        </p:spPr>
        <p:txBody>
          <a:bodyPr/>
          <a:lstStyle/>
          <a:p>
            <a:pPr marL="0" indent="0">
              <a:buNone/>
            </a:pPr>
            <a:r>
              <a:rPr lang="en-GB" dirty="0"/>
              <a:t>In order to work effectively across borders, the project has mapped the education systems in the different Nordic countries, including the Baltic States.</a:t>
            </a:r>
          </a:p>
          <a:p>
            <a:pPr marL="0" indent="0">
              <a:buNone/>
            </a:pPr>
            <a:endParaRPr lang="en-GB" dirty="0"/>
          </a:p>
          <a:p>
            <a:pPr marL="0" indent="0">
              <a:buNone/>
            </a:pPr>
            <a:endParaRPr lang="en-GB" dirty="0"/>
          </a:p>
          <a:p>
            <a:pPr marL="0" indent="0">
              <a:buNone/>
            </a:pPr>
            <a:r>
              <a:rPr lang="en-GB" dirty="0"/>
              <a:t>Universities offering engineering education are also named in this mapping report. </a:t>
            </a:r>
          </a:p>
          <a:p>
            <a:pPr marL="0" indent="0">
              <a:buNone/>
            </a:pPr>
            <a:endParaRPr lang="en-GB" dirty="0"/>
          </a:p>
          <a:p>
            <a:pPr marL="0" indent="0">
              <a:buNone/>
            </a:pPr>
            <a:r>
              <a:rPr lang="en-GB" dirty="0"/>
              <a:t>Available at: </a:t>
            </a:r>
            <a:r>
              <a:rPr lang="en-GB" dirty="0">
                <a:hlinkClick r:id="rId2"/>
              </a:rPr>
              <a:t>www.nordenhub.org</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2613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6E094-FEBA-0342-BA19-EE5FFC185740}"/>
              </a:ext>
            </a:extLst>
          </p:cNvPr>
          <p:cNvSpPr>
            <a:spLocks noGrp="1"/>
          </p:cNvSpPr>
          <p:nvPr>
            <p:ph type="title"/>
          </p:nvPr>
        </p:nvSpPr>
        <p:spPr>
          <a:xfrm>
            <a:off x="759354" y="345534"/>
            <a:ext cx="8041117" cy="668338"/>
          </a:xfrm>
        </p:spPr>
        <p:txBody>
          <a:bodyPr>
            <a:normAutofit fontScale="90000"/>
          </a:bodyPr>
          <a:lstStyle/>
          <a:p>
            <a:br>
              <a:rPr lang="sv-SE" sz="2800" b="1" dirty="0"/>
            </a:br>
            <a:r>
              <a:rPr lang="sv-SE" sz="2800" b="1" dirty="0" err="1"/>
              <a:t>Comparision</a:t>
            </a:r>
            <a:r>
              <a:rPr lang="sv-SE" sz="2800" b="1" dirty="0"/>
              <a:t> </a:t>
            </a:r>
            <a:r>
              <a:rPr lang="sv-SE" sz="2800" b="1" dirty="0" err="1"/>
              <a:t>of</a:t>
            </a:r>
            <a:r>
              <a:rPr lang="sv-SE" sz="2800" b="1" dirty="0"/>
              <a:t> </a:t>
            </a:r>
            <a:r>
              <a:rPr lang="sv-SE" sz="2800" b="1" dirty="0" err="1"/>
              <a:t>School</a:t>
            </a:r>
            <a:r>
              <a:rPr lang="sv-SE" sz="2800" b="1" dirty="0"/>
              <a:t> systems </a:t>
            </a:r>
            <a:r>
              <a:rPr lang="sv-SE" sz="2800" b="1" dirty="0" err="1"/>
              <a:t>within</a:t>
            </a:r>
            <a:r>
              <a:rPr lang="sv-SE" sz="2800" b="1" dirty="0"/>
              <a:t> the Nordic Region:</a:t>
            </a:r>
            <a:br>
              <a:rPr lang="sv-SE" sz="2800" b="1" dirty="0"/>
            </a:br>
            <a:endParaRPr lang="sv-SE" sz="2800" b="1" dirty="0"/>
          </a:p>
        </p:txBody>
      </p:sp>
      <p:pic>
        <p:nvPicPr>
          <p:cNvPr id="8" name="Platshållare för innehåll 7" descr="En bild som visar skärmbild&#10;&#10;Automatiskt genererad beskrivning">
            <a:extLst>
              <a:ext uri="{FF2B5EF4-FFF2-40B4-BE49-F238E27FC236}">
                <a16:creationId xmlns:a16="http://schemas.microsoft.com/office/drawing/2014/main" id="{B0F2425E-3D29-F447-8611-A9D975CED2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094" y="1068736"/>
            <a:ext cx="7859341" cy="5697824"/>
          </a:xfrm>
        </p:spPr>
      </p:pic>
    </p:spTree>
    <p:extLst>
      <p:ext uri="{BB962C8B-B14F-4D97-AF65-F5344CB8AC3E}">
        <p14:creationId xmlns:p14="http://schemas.microsoft.com/office/powerpoint/2010/main" val="375986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139F0-A41A-0046-ACB4-DB1290E9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25" y="0"/>
            <a:ext cx="4409575" cy="6858000"/>
          </a:xfrm>
          <a:prstGeom prst="rect">
            <a:avLst/>
          </a:prstGeom>
        </p:spPr>
      </p:pic>
      <p:sp>
        <p:nvSpPr>
          <p:cNvPr id="3" name="Platshållare för innehåll 2"/>
          <p:cNvSpPr>
            <a:spLocks noGrp="1"/>
          </p:cNvSpPr>
          <p:nvPr>
            <p:ph idx="1"/>
          </p:nvPr>
        </p:nvSpPr>
        <p:spPr>
          <a:xfrm>
            <a:off x="315829" y="512064"/>
            <a:ext cx="4208045" cy="5254752"/>
          </a:xfrm>
        </p:spPr>
        <p:txBody>
          <a:bodyPr>
            <a:normAutofit fontScale="92500" lnSpcReduction="10000"/>
          </a:bodyPr>
          <a:lstStyle/>
          <a:p>
            <a:pPr marL="0" indent="0">
              <a:buNone/>
            </a:pPr>
            <a:endParaRPr lang="en-GB" sz="2400" dirty="0">
              <a:latin typeface="Calibri Light" panose="020F0302020204030204" pitchFamily="34" charset="0"/>
              <a:cs typeface="Calibri Light" panose="020F0302020204030204" pitchFamily="34" charset="0"/>
            </a:endParaRPr>
          </a:p>
          <a:p>
            <a:pPr marL="0" indent="0">
              <a:buNone/>
            </a:pPr>
            <a:r>
              <a:rPr lang="en-GB" sz="3200" b="1" dirty="0">
                <a:latin typeface="Calibri Light" panose="020F0302020204030204" pitchFamily="34" charset="0"/>
                <a:cs typeface="Calibri Light" panose="020F0302020204030204" pitchFamily="34" charset="0"/>
              </a:rPr>
              <a:t>Forming interest for STEM among youth</a:t>
            </a: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In order to identify  </a:t>
            </a:r>
            <a:r>
              <a:rPr lang="en-GB" b="1" i="1" dirty="0">
                <a:latin typeface="Calibri Light" panose="020F0302020204030204" pitchFamily="34" charset="0"/>
                <a:cs typeface="Calibri Light" panose="020F0302020204030204" pitchFamily="34" charset="0"/>
              </a:rPr>
              <a:t>best-practice cases for outreach activities organized by universities</a:t>
            </a:r>
            <a:r>
              <a:rPr lang="en-GB" dirty="0">
                <a:latin typeface="Calibri Light" panose="020F0302020204030204" pitchFamily="34" charset="0"/>
                <a:cs typeface="Calibri Light" panose="020F0302020204030204" pitchFamily="34" charset="0"/>
              </a:rPr>
              <a:t>, a thorough review of what has been done in each country so far has been done. </a:t>
            </a: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11 cases have been analysed, 4 strategies found.</a:t>
            </a:r>
          </a:p>
          <a:p>
            <a:r>
              <a:rPr lang="sv-SE" b="1" u="sng" dirty="0" err="1"/>
              <a:t>awareness</a:t>
            </a:r>
            <a:r>
              <a:rPr lang="sv-SE" dirty="0"/>
              <a:t> </a:t>
            </a:r>
            <a:endParaRPr lang="sv-SE" sz="1700" i="1" dirty="0"/>
          </a:p>
          <a:p>
            <a:r>
              <a:rPr lang="sv-SE" b="1" u="sng" dirty="0" err="1"/>
              <a:t>competence</a:t>
            </a:r>
            <a:r>
              <a:rPr lang="sv-SE" dirty="0"/>
              <a:t> </a:t>
            </a:r>
            <a:endParaRPr lang="sv-SE" sz="1700" i="1" dirty="0"/>
          </a:p>
          <a:p>
            <a:r>
              <a:rPr lang="sv-SE" b="1" u="sng" dirty="0" err="1"/>
              <a:t>role</a:t>
            </a:r>
            <a:r>
              <a:rPr lang="sv-SE" b="1" u="sng" dirty="0"/>
              <a:t> </a:t>
            </a:r>
            <a:r>
              <a:rPr lang="sv-SE" b="1" u="sng" dirty="0" err="1"/>
              <a:t>modelling</a:t>
            </a:r>
            <a:r>
              <a:rPr lang="sv-SE" dirty="0"/>
              <a:t> </a:t>
            </a:r>
            <a:endParaRPr lang="sv-SE" sz="1800" i="1" dirty="0"/>
          </a:p>
          <a:p>
            <a:r>
              <a:rPr lang="sv-SE" b="1" u="sng" dirty="0"/>
              <a:t>play</a:t>
            </a:r>
            <a:r>
              <a:rPr lang="sv-SE" dirty="0"/>
              <a:t> </a:t>
            </a:r>
            <a:endParaRPr lang="en-GB" dirty="0">
              <a:latin typeface="Calibri Light" panose="020F0302020204030204" pitchFamily="34" charset="0"/>
              <a:cs typeface="Calibri Light" panose="020F0302020204030204" pitchFamily="34" charset="0"/>
            </a:endParaRPr>
          </a:p>
        </p:txBody>
      </p:sp>
      <p:sp>
        <p:nvSpPr>
          <p:cNvPr id="2" name="textruta 1">
            <a:extLst>
              <a:ext uri="{FF2B5EF4-FFF2-40B4-BE49-F238E27FC236}">
                <a16:creationId xmlns:a16="http://schemas.microsoft.com/office/drawing/2014/main" id="{345C5B2D-CAB1-9548-9974-C567C2EEF925}"/>
              </a:ext>
            </a:extLst>
          </p:cNvPr>
          <p:cNvSpPr txBox="1"/>
          <p:nvPr/>
        </p:nvSpPr>
        <p:spPr>
          <a:xfrm>
            <a:off x="315829" y="6251331"/>
            <a:ext cx="3594767" cy="276999"/>
          </a:xfrm>
          <a:prstGeom prst="rect">
            <a:avLst/>
          </a:prstGeom>
          <a:noFill/>
        </p:spPr>
        <p:txBody>
          <a:bodyPr wrap="none" rtlCol="0">
            <a:spAutoFit/>
          </a:bodyPr>
          <a:lstStyle/>
          <a:p>
            <a:r>
              <a:rPr lang="sv-SE" sz="1200" i="1" dirty="0"/>
              <a:t>STEM =Science, </a:t>
            </a:r>
            <a:r>
              <a:rPr lang="sv-SE" sz="1200" i="1" dirty="0" err="1"/>
              <a:t>Technology</a:t>
            </a:r>
            <a:r>
              <a:rPr lang="sv-SE" sz="1200" i="1" dirty="0"/>
              <a:t>, </a:t>
            </a:r>
            <a:r>
              <a:rPr lang="sv-SE" sz="1200" i="1" dirty="0" err="1"/>
              <a:t>Engineering</a:t>
            </a:r>
            <a:r>
              <a:rPr lang="sv-SE" sz="1200" i="1" dirty="0"/>
              <a:t>, </a:t>
            </a:r>
            <a:r>
              <a:rPr lang="sv-SE" sz="1200" i="1" dirty="0" err="1"/>
              <a:t>Mathematics</a:t>
            </a:r>
            <a:endParaRPr lang="sv-SE" sz="1200" i="1" dirty="0"/>
          </a:p>
        </p:txBody>
      </p:sp>
    </p:spTree>
    <p:extLst>
      <p:ext uri="{BB962C8B-B14F-4D97-AF65-F5344CB8AC3E}">
        <p14:creationId xmlns:p14="http://schemas.microsoft.com/office/powerpoint/2010/main" val="182806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F46CCD6-1B37-2F4A-8361-41E3EE12F4B0}"/>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1900" b="1" kern="1200" dirty="0">
                <a:solidFill>
                  <a:srgbClr val="FFFFFF"/>
                </a:solidFill>
                <a:latin typeface="+mj-lt"/>
                <a:ea typeface="+mj-ea"/>
                <a:cs typeface="+mj-cs"/>
              </a:rPr>
              <a:t>Five videos presents advises to someone who wants to develop initiatives for attracting adolescents to STEM:</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5" name="Platshållare för innehåll 4">
            <a:extLst>
              <a:ext uri="{FF2B5EF4-FFF2-40B4-BE49-F238E27FC236}">
                <a16:creationId xmlns:a16="http://schemas.microsoft.com/office/drawing/2014/main" id="{58C3C2CD-9902-9042-AD20-7B69A394C8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1959391"/>
            <a:ext cx="5085525" cy="2936889"/>
          </a:xfrm>
          <a:prstGeom prst="rect">
            <a:avLst/>
          </a:prstGeom>
        </p:spPr>
      </p:pic>
      <p:sp>
        <p:nvSpPr>
          <p:cNvPr id="7" name="textruta 6">
            <a:extLst>
              <a:ext uri="{FF2B5EF4-FFF2-40B4-BE49-F238E27FC236}">
                <a16:creationId xmlns:a16="http://schemas.microsoft.com/office/drawing/2014/main" id="{D07BACF4-B9F1-5A49-ABD0-25628492D58A}"/>
              </a:ext>
            </a:extLst>
          </p:cNvPr>
          <p:cNvSpPr txBox="1"/>
          <p:nvPr/>
        </p:nvSpPr>
        <p:spPr>
          <a:xfrm>
            <a:off x="771525" y="5681472"/>
            <a:ext cx="7433830" cy="369332"/>
          </a:xfrm>
          <a:prstGeom prst="rect">
            <a:avLst/>
          </a:prstGeom>
          <a:noFill/>
        </p:spPr>
        <p:txBody>
          <a:bodyPr wrap="none" rtlCol="0">
            <a:spAutoFit/>
          </a:bodyPr>
          <a:lstStyle/>
          <a:p>
            <a:r>
              <a:rPr lang="sv-SE" dirty="0" err="1"/>
              <a:t>https</a:t>
            </a:r>
            <a:r>
              <a:rPr lang="sv-SE" dirty="0"/>
              <a:t>://</a:t>
            </a:r>
            <a:r>
              <a:rPr lang="sv-SE" dirty="0" err="1"/>
              <a:t>drive.google.com</a:t>
            </a:r>
            <a:r>
              <a:rPr lang="sv-SE" dirty="0"/>
              <a:t>/drive/folders/1l1iv51AFr1u09IGcjEpss7hDzYEY5OIG</a:t>
            </a:r>
          </a:p>
        </p:txBody>
      </p:sp>
    </p:spTree>
    <p:extLst>
      <p:ext uri="{BB962C8B-B14F-4D97-AF65-F5344CB8AC3E}">
        <p14:creationId xmlns:p14="http://schemas.microsoft.com/office/powerpoint/2010/main" val="91061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00978" y="738246"/>
            <a:ext cx="7209439" cy="5394329"/>
          </a:xfrm>
        </p:spPr>
        <p:txBody>
          <a:bodyPr>
            <a:normAutofit/>
          </a:bodyPr>
          <a:lstStyle/>
          <a:p>
            <a:pPr marL="0" indent="0">
              <a:buNone/>
            </a:pPr>
            <a:r>
              <a:rPr lang="en-GB" sz="3000" b="1" dirty="0">
                <a:latin typeface="Calibri Light" panose="020F0302020204030204" pitchFamily="34" charset="0"/>
                <a:cs typeface="Calibri Light" panose="020F0302020204030204" pitchFamily="34" charset="0"/>
              </a:rPr>
              <a:t>Life long learning</a:t>
            </a:r>
          </a:p>
          <a:p>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The study aimed at mapping strategies and current practices of continuing education. In addition, the objective was to identify trends in cross collaboration and to find new paradigms for knowledge flow between Nordic universities, industries and professional engineers.</a:t>
            </a:r>
          </a:p>
          <a:p>
            <a:endParaRPr lang="en-GB" dirty="0">
              <a:latin typeface="Calibri Light" panose="020F0302020204030204" pitchFamily="34" charset="0"/>
              <a:cs typeface="Calibri Light" panose="020F0302020204030204" pitchFamily="34" charset="0"/>
            </a:endParaRPr>
          </a:p>
        </p:txBody>
      </p:sp>
      <p:pic>
        <p:nvPicPr>
          <p:cNvPr id="5" name="Picture 3">
            <a:extLst>
              <a:ext uri="{FF2B5EF4-FFF2-40B4-BE49-F238E27FC236}">
                <a16:creationId xmlns:a16="http://schemas.microsoft.com/office/drawing/2014/main" id="{8D3322F1-7188-B34B-86BA-5322BD7B3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390" y="0"/>
            <a:ext cx="4791610" cy="2669628"/>
          </a:xfrm>
          <a:prstGeom prst="rect">
            <a:avLst/>
          </a:prstGeom>
        </p:spPr>
      </p:pic>
    </p:spTree>
    <p:extLst>
      <p:ext uri="{BB962C8B-B14F-4D97-AF65-F5344CB8AC3E}">
        <p14:creationId xmlns:p14="http://schemas.microsoft.com/office/powerpoint/2010/main" val="71397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2028</Words>
  <Application>Microsoft Macintosh PowerPoint</Application>
  <PresentationFormat>On-screen Show (4:3)</PresentationFormat>
  <Paragraphs>181</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Office-tema</vt:lpstr>
      <vt:lpstr>PowerPoint Presentation</vt:lpstr>
      <vt:lpstr>PowerPoint Presentation</vt:lpstr>
      <vt:lpstr>The aim of  NordEn Hub is to:</vt:lpstr>
      <vt:lpstr>PowerPoint Presentation</vt:lpstr>
      <vt:lpstr>Mapping prerequisites for Engineering education</vt:lpstr>
      <vt:lpstr> Comparision of School systems within the Nordic Region: </vt:lpstr>
      <vt:lpstr>PowerPoint Presentation</vt:lpstr>
      <vt:lpstr>Five videos presents advises to someone who wants to develop initiatives for attracting adolescents to STEM: </vt:lpstr>
      <vt:lpstr>PowerPoint Presentation</vt:lpstr>
      <vt:lpstr>Short presentation of: Results from the explorative interviews of 10 universities regarding continuous training </vt:lpstr>
      <vt:lpstr>PowerPoint Presentation</vt:lpstr>
      <vt:lpstr>Interviews with 20 professors from 5 Nordic universities</vt:lpstr>
      <vt:lpstr>PowerPoint Presentation</vt:lpstr>
      <vt:lpstr>PowerPoint Presentation</vt:lpstr>
      <vt:lpstr>The role sustainable development plays differs a lot among the universities investigated </vt:lpstr>
      <vt:lpstr>Barriers for implementing SD in educational programs:</vt:lpstr>
      <vt:lpstr>Expected change when it comes to education in general:</vt:lpstr>
      <vt:lpstr>Expected change when it comes to pedagogical approaches:</vt:lpstr>
      <vt:lpstr>Interviews of 8 managers from ten different cooperation's</vt:lpstr>
      <vt:lpstr>Short presentation of: Results from the interviews with 10 corporation's</vt:lpstr>
      <vt:lpstr>Suggestions for future engineering education: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Gumaelius</dc:creator>
  <cp:lastModifiedBy>Panagiotis Pantzos</cp:lastModifiedBy>
  <cp:revision>14</cp:revision>
  <dcterms:created xsi:type="dcterms:W3CDTF">2020-08-24T20:08:32Z</dcterms:created>
  <dcterms:modified xsi:type="dcterms:W3CDTF">2022-05-23T14:59:20Z</dcterms:modified>
</cp:coreProperties>
</file>