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91" r:id="rId2"/>
    <p:sldId id="293" r:id="rId3"/>
    <p:sldId id="301" r:id="rId4"/>
    <p:sldId id="294" r:id="rId5"/>
    <p:sldId id="302" r:id="rId6"/>
    <p:sldId id="295" r:id="rId7"/>
    <p:sldId id="296" r:id="rId8"/>
    <p:sldId id="304" r:id="rId9"/>
    <p:sldId id="297" r:id="rId10"/>
    <p:sldId id="298" r:id="rId11"/>
    <p:sldId id="299" r:id="rId12"/>
    <p:sldId id="303" r:id="rId13"/>
    <p:sldId id="300" r:id="rId14"/>
    <p:sldId id="265" r:id="rId15"/>
    <p:sldId id="266" r:id="rId16"/>
    <p:sldId id="267" r:id="rId17"/>
  </p:sldIdLst>
  <p:sldSz cx="9144000" cy="6858000" type="screen4x3"/>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629">
          <p15:clr>
            <a:srgbClr val="A4A3A4"/>
          </p15:clr>
        </p15:guide>
        <p15:guide id="3" orient="horz" pos="997">
          <p15:clr>
            <a:srgbClr val="A4A3A4"/>
          </p15:clr>
        </p15:guide>
        <p15:guide id="4" orient="horz">
          <p15:clr>
            <a:srgbClr val="A4A3A4"/>
          </p15:clr>
        </p15:guide>
        <p15:guide id="5" orient="horz" pos="217">
          <p15:clr>
            <a:srgbClr val="A4A3A4"/>
          </p15:clr>
        </p15:guide>
        <p15:guide id="6" orient="horz" pos="3681">
          <p15:clr>
            <a:srgbClr val="A4A3A4"/>
          </p15:clr>
        </p15:guide>
        <p15:guide id="7" orient="horz" pos="4054">
          <p15:clr>
            <a:srgbClr val="A4A3A4"/>
          </p15:clr>
        </p15:guide>
        <p15:guide id="8" pos="631">
          <p15:clr>
            <a:srgbClr val="A4A3A4"/>
          </p15:clr>
        </p15:guide>
        <p15:guide id="9" pos="1020">
          <p15:clr>
            <a:srgbClr val="A4A3A4"/>
          </p15:clr>
        </p15:guide>
        <p15:guide id="10" pos="5389">
          <p15:clr>
            <a:srgbClr val="A4A3A4"/>
          </p15:clr>
        </p15:guide>
        <p15:guide id="11" pos="3120">
          <p15:clr>
            <a:srgbClr val="A4A3A4"/>
          </p15:clr>
        </p15:guide>
        <p15:guide id="12" pos="219">
          <p15:clr>
            <a:srgbClr val="A4A3A4"/>
          </p15:clr>
        </p15:guide>
        <p15:guide id="13" pos="329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63E"/>
    <a:srgbClr val="FAB919"/>
    <a:srgbClr val="9D102D"/>
    <a:srgbClr val="D85497"/>
    <a:srgbClr val="B0C92B"/>
    <a:srgbClr val="24A0D8"/>
    <a:srgbClr val="65656C"/>
    <a:srgbClr val="62922E"/>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3750" autoAdjust="0"/>
  </p:normalViewPr>
  <p:slideViewPr>
    <p:cSldViewPr snapToGrid="0" showGuides="1">
      <p:cViewPr varScale="1">
        <p:scale>
          <a:sx n="105" d="100"/>
          <a:sy n="105" d="100"/>
        </p:scale>
        <p:origin x="1200" y="176"/>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31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79D065-03A5-4C09-9A36-A973175AAF75}" type="datetimeFigureOut">
              <a:rPr lang="en-GB" smtClean="0"/>
              <a:pPr/>
              <a:t>15/05/2022</a:t>
            </a:fld>
            <a:endParaRPr lang="en-GB"/>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49D3D01-2806-48A4-9C8E-9D64566671C9}" type="datetimeFigureOut">
              <a:rPr lang="sv-SE" smtClean="0"/>
              <a:t>2022-05-15</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C1E25E-8874-4448-826B-925A5CA88DFD}" type="slidenum">
              <a:rPr lang="sv-SE" smtClean="0"/>
              <a:t>‹#›</a:t>
            </a:fld>
            <a:endParaRPr lang="sv-SE"/>
          </a:p>
        </p:txBody>
      </p:sp>
    </p:spTree>
    <p:extLst>
      <p:ext uri="{BB962C8B-B14F-4D97-AF65-F5344CB8AC3E}">
        <p14:creationId xmlns:p14="http://schemas.microsoft.com/office/powerpoint/2010/main" val="257838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5FC1E25E-8874-4448-826B-925A5CA88DFD}" type="slidenum">
              <a:rPr lang="sv-SE" smtClean="0"/>
              <a:t>16</a:t>
            </a:fld>
            <a:endParaRPr lang="sv-SE"/>
          </a:p>
        </p:txBody>
      </p:sp>
    </p:spTree>
    <p:extLst>
      <p:ext uri="{BB962C8B-B14F-4D97-AF65-F5344CB8AC3E}">
        <p14:creationId xmlns:p14="http://schemas.microsoft.com/office/powerpoint/2010/main" val="46063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en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5915106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ktangel 13"/>
          <p:cNvSpPr/>
          <p:nvPr userDrawn="1"/>
        </p:nvSpPr>
        <p:spPr bwMode="gray">
          <a:xfrm>
            <a:off x="0" y="3613150"/>
            <a:ext cx="9144000" cy="3244850"/>
          </a:xfrm>
          <a:prstGeom prst="rect">
            <a:avLst/>
          </a:prstGeom>
          <a:solidFill>
            <a:srgbClr val="FAB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sv-SE"/>
              <a:t>Klicka här för att ändra format</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GB" dirty="0"/>
          </a:p>
        </p:txBody>
      </p:sp>
      <p:pic>
        <p:nvPicPr>
          <p:cNvPr id="1026" name="Picture 2" descr="http://intra.kth.se/polopoly_fs/1.383275!/image/KTH_pngs.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ruta 5"/>
          <p:cNvSpPr txBox="1"/>
          <p:nvPr userDrawn="1"/>
        </p:nvSpPr>
        <p:spPr>
          <a:xfrm>
            <a:off x="7103422" y="263482"/>
            <a:ext cx="1779654" cy="430887"/>
          </a:xfrm>
          <a:prstGeom prst="rect">
            <a:avLst/>
          </a:prstGeom>
          <a:noFill/>
        </p:spPr>
        <p:txBody>
          <a:bodyPr wrap="none" rtlCol="0">
            <a:spAutoFit/>
          </a:bodyPr>
          <a:lstStyle/>
          <a:p>
            <a:r>
              <a:rPr lang="sv-SE" sz="1100" b="1" dirty="0"/>
              <a:t>KTH ROYAL INSTITUTE</a:t>
            </a:r>
            <a:br>
              <a:rPr lang="sv-SE" sz="1100" b="1" dirty="0"/>
            </a:br>
            <a:r>
              <a:rPr lang="sv-SE" sz="1100" b="1" dirty="0"/>
              <a:t>OF</a:t>
            </a:r>
            <a:r>
              <a:rPr lang="sv-SE" sz="1100" b="1" baseline="0" dirty="0"/>
              <a:t> TECHNOLOGY</a:t>
            </a:r>
            <a:endParaRPr lang="sv-SE" sz="1100" b="1" dirty="0"/>
          </a:p>
        </p:txBody>
      </p:sp>
    </p:spTree>
    <p:extLst>
      <p:ext uri="{BB962C8B-B14F-4D97-AF65-F5344CB8AC3E}">
        <p14:creationId xmlns:p14="http://schemas.microsoft.com/office/powerpoint/2010/main" val="340480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solidFill>
                  <a:schemeClr val="tx1"/>
                </a:solidFill>
              </a:defRPr>
            </a:lvl1pPr>
          </a:lstStyle>
          <a:p>
            <a:endParaRPr lang="sv-SE"/>
          </a:p>
        </p:txBody>
      </p:sp>
      <p:sp>
        <p:nvSpPr>
          <p:cNvPr id="14" name="Platshållare för bildnummer 5"/>
          <p:cNvSpPr>
            <a:spLocks noGrp="1"/>
          </p:cNvSpPr>
          <p:nvPr>
            <p:ph type="sldNum" sz="quarter" idx="12"/>
          </p:nvPr>
        </p:nvSpPr>
        <p:spPr>
          <a:xfrm>
            <a:off x="8172399" y="6301410"/>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tx1"/>
                </a:solidFill>
              </a:defRPr>
            </a:lvl1pPr>
          </a:lstStyle>
          <a:p>
            <a:endParaRPr lang="sv-SE" dirty="0"/>
          </a:p>
        </p:txBody>
      </p:sp>
    </p:spTree>
    <p:extLst>
      <p:ext uri="{BB962C8B-B14F-4D97-AF65-F5344CB8AC3E}">
        <p14:creationId xmlns:p14="http://schemas.microsoft.com/office/powerpoint/2010/main" val="11119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ktangel 13"/>
          <p:cNvSpPr/>
          <p:nvPr userDrawn="1"/>
        </p:nvSpPr>
        <p:spPr bwMode="gray">
          <a:xfrm>
            <a:off x="0" y="3613150"/>
            <a:ext cx="9144000" cy="3244850"/>
          </a:xfrm>
          <a:prstGeom prst="rect">
            <a:avLst/>
          </a:prstGeom>
          <a:solidFill>
            <a:srgbClr val="FAB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sv-SE"/>
              <a:t>Klicka här för att ändra format</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GB" dirty="0"/>
          </a:p>
        </p:txBody>
      </p:sp>
      <p:pic>
        <p:nvPicPr>
          <p:cNvPr id="1026" name="Picture 2" descr="http://intra.kth.se/polopoly_fs/1.383275!/image/KTH_png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163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7" name="Platshållare för innehåll 2"/>
          <p:cNvSpPr>
            <a:spLocks noGrp="1"/>
          </p:cNvSpPr>
          <p:nvPr>
            <p:ph idx="1"/>
          </p:nvPr>
        </p:nvSpPr>
        <p:spPr>
          <a:xfrm>
            <a:off x="1619250" y="1582739"/>
            <a:ext cx="6935788"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18266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9" name="Platshållare för bild 8"/>
          <p:cNvSpPr>
            <a:spLocks noGrp="1"/>
          </p:cNvSpPr>
          <p:nvPr>
            <p:ph type="pic" sz="quarter" idx="13"/>
          </p:nvPr>
        </p:nvSpPr>
        <p:spPr>
          <a:xfrm>
            <a:off x="5226050" y="1582739"/>
            <a:ext cx="3328988" cy="4078286"/>
          </a:xfrm>
        </p:spPr>
        <p:txBody>
          <a:bodyPr/>
          <a:lstStyle/>
          <a:p>
            <a:r>
              <a:rPr lang="sv-SE"/>
              <a:t>Klicka på ikonen för att lägga till en bild</a:t>
            </a:r>
            <a:endParaRPr lang="en-GB"/>
          </a:p>
        </p:txBody>
      </p:sp>
      <p:sp>
        <p:nvSpPr>
          <p:cNvPr id="8"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83420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sv-SE"/>
              <a:t>Klicka på ikonen för att lägga till ett diagram</a:t>
            </a:r>
            <a:endParaRPr lang="en-GB"/>
          </a:p>
        </p:txBody>
      </p:sp>
      <p:sp>
        <p:nvSpPr>
          <p:cNvPr id="9"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91149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sv-SE"/>
              <a:t>Klicka på ikonen för att lägga till en bild</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sv-SE"/>
              <a:t>Klicka på ikonen för att lägga till en bild</a:t>
            </a:r>
            <a:endParaRPr lang="en-GB" dirty="0"/>
          </a:p>
        </p:txBody>
      </p:sp>
      <p:sp>
        <p:nvSpPr>
          <p:cNvPr id="10"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1"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2"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40073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0639" y="1582739"/>
            <a:ext cx="9208426" cy="471385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4" h="4268698">
                <a:moveTo>
                  <a:pt x="10604" y="0"/>
                </a:moveTo>
                <a:lnTo>
                  <a:pt x="9161216" y="9701"/>
                </a:lnTo>
                <a:lnTo>
                  <a:pt x="9161216" y="88"/>
                </a:lnTo>
                <a:cubicBezTo>
                  <a:pt x="9162804" y="1317689"/>
                  <a:pt x="9176126" y="2657279"/>
                  <a:pt x="9177714" y="3974880"/>
                </a:cubicBezTo>
                <a:lnTo>
                  <a:pt x="1362286" y="3975945"/>
                </a:lnTo>
                <a:cubicBezTo>
                  <a:pt x="1324129" y="3980616"/>
                  <a:pt x="1294862" y="3973004"/>
                  <a:pt x="1279953" y="4009884"/>
                </a:cubicBezTo>
                <a:cubicBezTo>
                  <a:pt x="1265044" y="4046764"/>
                  <a:pt x="1276941" y="4145761"/>
                  <a:pt x="1272833" y="4197223"/>
                </a:cubicBezTo>
                <a:cubicBezTo>
                  <a:pt x="1272365" y="4244226"/>
                  <a:pt x="1221664" y="4268698"/>
                  <a:pt x="1173434" y="4266113"/>
                </a:cubicBezTo>
                <a:lnTo>
                  <a:pt x="10603" y="4265541"/>
                </a:lnTo>
                <a:cubicBezTo>
                  <a:pt x="0" y="3520977"/>
                  <a:pt x="7635" y="788799"/>
                  <a:pt x="10604" y="0"/>
                </a:cubicBezTo>
                <a:close/>
              </a:path>
            </a:pathLst>
          </a:custGeom>
        </p:spPr>
        <p:txBody>
          <a:bodyPr/>
          <a:lstStyle/>
          <a:p>
            <a:r>
              <a:rPr lang="sv-SE"/>
              <a:t>Klicka på ikonen för att lägga till en bild</a:t>
            </a:r>
            <a:endParaRPr lang="en-GB" dirty="0"/>
          </a:p>
        </p:txBody>
      </p:sp>
      <p:sp>
        <p:nvSpPr>
          <p:cNvPr id="7" name="Rubrik 1"/>
          <p:cNvSpPr>
            <a:spLocks noGrp="1"/>
          </p:cNvSpPr>
          <p:nvPr>
            <p:ph type="title" hasCustomPrompt="1"/>
          </p:nvPr>
        </p:nvSpPr>
        <p:spPr>
          <a:xfrm>
            <a:off x="1619250" y="404870"/>
            <a:ext cx="6935788" cy="668338"/>
          </a:xfrm>
        </p:spPr>
        <p:txBody>
          <a:bodyPr/>
          <a:lstStyle>
            <a:lvl1pPr>
              <a:defRPr/>
            </a:lvl1pPr>
          </a:lstStyle>
          <a:p>
            <a:r>
              <a:rPr lang="sv-SE" dirty="0" err="1"/>
              <a:t>Chapter</a:t>
            </a:r>
            <a:r>
              <a:rPr lang="sv-SE" dirty="0"/>
              <a:t> </a:t>
            </a:r>
            <a:r>
              <a:rPr lang="sv-SE" dirty="0" err="1"/>
              <a:t>heading</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33144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sv-SE"/>
              <a:t>Klicka på ikonen för att lägga till en bild</a:t>
            </a:r>
            <a:endParaRPr lang="en-GB" dirty="0"/>
          </a:p>
        </p:txBody>
      </p:sp>
      <p:sp>
        <p:nvSpPr>
          <p:cNvPr id="7"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53924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6"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7"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54627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19250" y="404870"/>
            <a:ext cx="6935788" cy="668338"/>
          </a:xfrm>
          <a:prstGeom prst="rect">
            <a:avLst/>
          </a:prstGeom>
        </p:spPr>
        <p:txBody>
          <a:bodyPr vert="horz" lIns="0" tIns="0" rIns="0" bIns="0" rtlCol="0" anchor="b" anchorCtr="0">
            <a:noAutofit/>
          </a:bodyPr>
          <a:lstStyle/>
          <a:p>
            <a:r>
              <a:rPr lang="sv-SE" dirty="0"/>
              <a:t>Klicka här för att ändra format</a:t>
            </a:r>
            <a:endParaRPr lang="en-GB" dirty="0"/>
          </a:p>
        </p:txBody>
      </p:sp>
      <p:sp>
        <p:nvSpPr>
          <p:cNvPr id="3" name="Platshållare för text 2"/>
          <p:cNvSpPr>
            <a:spLocks noGrp="1"/>
          </p:cNvSpPr>
          <p:nvPr>
            <p:ph type="body" idx="1"/>
          </p:nvPr>
        </p:nvSpPr>
        <p:spPr>
          <a:xfrm>
            <a:off x="1619250" y="1582739"/>
            <a:ext cx="6935788" cy="4078286"/>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Platshållare för sidfot 4"/>
          <p:cNvSpPr>
            <a:spLocks noGrp="1"/>
          </p:cNvSpPr>
          <p:nvPr>
            <p:ph type="ftr" sz="quarter" idx="3"/>
          </p:nvPr>
        </p:nvSpPr>
        <p:spPr>
          <a:xfrm>
            <a:off x="1619250" y="6308725"/>
            <a:ext cx="2895600" cy="365125"/>
          </a:xfrm>
          <a:prstGeom prst="rect">
            <a:avLst/>
          </a:prstGeom>
        </p:spPr>
        <p:txBody>
          <a:bodyPr vert="horz" lIns="0" tIns="0" rIns="0" bIns="0" rtlCol="0" anchor="t"/>
          <a:lstStyle>
            <a:lvl1pPr>
              <a:defRPr lang="en-GB" sz="700" b="1" cap="all" baseline="0">
                <a:solidFill>
                  <a:schemeClr val="bg1"/>
                </a:solidFill>
              </a:defRPr>
            </a:lvl1pPr>
          </a:lstStyle>
          <a:p>
            <a:pPr>
              <a:lnSpc>
                <a:spcPts val="900"/>
              </a:lnSpc>
            </a:pPr>
            <a:endParaRPr lang="en-GB" dirty="0"/>
          </a:p>
        </p:txBody>
      </p:sp>
      <p:sp>
        <p:nvSpPr>
          <p:cNvPr id="6" name="Platshållare för bildnummer 5"/>
          <p:cNvSpPr>
            <a:spLocks noGrp="1"/>
          </p:cNvSpPr>
          <p:nvPr>
            <p:ph type="sldNum" sz="quarter" idx="4"/>
          </p:nvPr>
        </p:nvSpPr>
        <p:spPr>
          <a:xfrm>
            <a:off x="8172399" y="6308725"/>
            <a:ext cx="531863" cy="365125"/>
          </a:xfrm>
          <a:prstGeom prst="rect">
            <a:avLst/>
          </a:prstGeom>
        </p:spPr>
        <p:txBody>
          <a:bodyPr vert="horz" lIns="0" tIns="0" rIns="0" bIns="0" rtlCol="0" anchor="t"/>
          <a:lstStyle>
            <a:lvl1pPr algn="r">
              <a:defRPr lang="en-GB" sz="700" b="1" cap="all" baseline="0" smtClean="0">
                <a:solidFill>
                  <a:schemeClr val="bg1"/>
                </a:solidFill>
              </a:defRPr>
            </a:lvl1pPr>
          </a:lstStyle>
          <a:p>
            <a:pPr>
              <a:lnSpc>
                <a:spcPts val="900"/>
              </a:lnSpc>
            </a:pPr>
            <a:fld id="{680D72F4-1C41-4187-A4BC-492CF086CF40}" type="slidenum">
              <a:rPr lang="en-GB" smtClean="0"/>
              <a:pPr>
                <a:lnSpc>
                  <a:spcPts val="900"/>
                </a:lnSpc>
              </a:pPr>
              <a:t>‹#›</a:t>
            </a:fld>
            <a:endParaRPr lang="en-GB" dirty="0"/>
          </a:p>
        </p:txBody>
      </p:sp>
      <p:sp>
        <p:nvSpPr>
          <p:cNvPr id="4" name="Platshållare för datum 3"/>
          <p:cNvSpPr>
            <a:spLocks noGrp="1"/>
          </p:cNvSpPr>
          <p:nvPr>
            <p:ph type="dt" sz="half" idx="2"/>
          </p:nvPr>
        </p:nvSpPr>
        <p:spPr>
          <a:xfrm>
            <a:off x="5580112" y="6288509"/>
            <a:ext cx="2133600" cy="365125"/>
          </a:xfrm>
          <a:prstGeom prst="rect">
            <a:avLst/>
          </a:prstGeom>
        </p:spPr>
        <p:txBody>
          <a:bodyPr vert="horz" lIns="0" tIns="0" rIns="0" bIns="0" rtlCol="0" anchor="t"/>
          <a:lstStyle>
            <a:lvl1pPr>
              <a:defRPr lang="en-GB" sz="700" b="1" cap="all" baseline="0" smtClean="0">
                <a:solidFill>
                  <a:schemeClr val="bg1"/>
                </a:solidFill>
              </a:defRPr>
            </a:lvl1pPr>
          </a:lstStyle>
          <a:p>
            <a:pPr algn="r">
              <a:lnSpc>
                <a:spcPts val="900"/>
              </a:lnSpc>
            </a:pPr>
            <a:endParaRPr lang="en-GB" dirty="0"/>
          </a:p>
        </p:txBody>
      </p:sp>
      <p:sp>
        <p:nvSpPr>
          <p:cNvPr id="9" name="Rektangel 12"/>
          <p:cNvSpPr/>
          <p:nvPr/>
        </p:nvSpPr>
        <p:spPr>
          <a:xfrm>
            <a:off x="0" y="5971378"/>
            <a:ext cx="9144000" cy="908720"/>
          </a:xfrm>
          <a:custGeom>
            <a:avLst/>
            <a:gdLst>
              <a:gd name="connsiteX0" fmla="*/ 1360291 w 9144000"/>
              <a:gd name="connsiteY0" fmla="*/ 0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360291 w 9144000"/>
              <a:gd name="connsiteY23"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00" h="908720">
                <a:moveTo>
                  <a:pt x="1360291" y="0"/>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0" y="314003"/>
                </a:lnTo>
                <a:lnTo>
                  <a:pt x="901401" y="314003"/>
                </a:lnTo>
                <a:lnTo>
                  <a:pt x="1026319" y="314003"/>
                </a:lnTo>
                <a:lnTo>
                  <a:pt x="1194387" y="314003"/>
                </a:lnTo>
                <a:cubicBezTo>
                  <a:pt x="1225910" y="314003"/>
                  <a:pt x="1252353" y="292251"/>
                  <a:pt x="1258275" y="262632"/>
                </a:cubicBezTo>
                <a:lnTo>
                  <a:pt x="1259632" y="262632"/>
                </a:lnTo>
                <a:lnTo>
                  <a:pt x="1259632" y="255909"/>
                </a:lnTo>
                <a:lnTo>
                  <a:pt x="1261441" y="246949"/>
                </a:lnTo>
                <a:lnTo>
                  <a:pt x="1261441" y="91699"/>
                </a:lnTo>
                <a:cubicBezTo>
                  <a:pt x="1264629" y="40239"/>
                  <a:pt x="1260136" y="0"/>
                  <a:pt x="1360291" y="0"/>
                </a:cubicBezTo>
                <a:close/>
              </a:path>
            </a:pathLst>
          </a:custGeom>
          <a:solidFill>
            <a:srgbClr val="FAB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305444"/>
      </p:ext>
    </p:extLst>
  </p:cSld>
  <p:clrMap bg1="lt1" tx1="dk1" bg2="lt2" tx2="dk2" accent1="accent1" accent2="accent2" accent3="accent3" accent4="accent4" accent5="accent5" accent6="accent6" hlink="hlink" folHlink="folHlink"/>
  <p:sldLayoutIdLst>
    <p:sldLayoutId id="2147483678" r:id="rId1"/>
    <p:sldLayoutId id="2147483666" r:id="rId2"/>
    <p:sldLayoutId id="2147483677" r:id="rId3"/>
    <p:sldLayoutId id="2147483668" r:id="rId4"/>
    <p:sldLayoutId id="2147483669" r:id="rId5"/>
    <p:sldLayoutId id="2147483670" r:id="rId6"/>
    <p:sldLayoutId id="2147483674" r:id="rId7"/>
    <p:sldLayoutId id="2147483672" r:id="rId8"/>
    <p:sldLayoutId id="2147483673" r:id="rId9"/>
    <p:sldLayoutId id="2147483665" r:id="rId10"/>
  </p:sldLayoutIdLst>
  <p:hf sldNum="0" hdr="0" ftr="0" dt="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95FD-0448-C24A-A85C-36EFCE74F90C}"/>
              </a:ext>
            </a:extLst>
          </p:cNvPr>
          <p:cNvSpPr>
            <a:spLocks noGrp="1"/>
          </p:cNvSpPr>
          <p:nvPr>
            <p:ph type="ctrTitle"/>
          </p:nvPr>
        </p:nvSpPr>
        <p:spPr>
          <a:xfrm>
            <a:off x="504497" y="1476491"/>
            <a:ext cx="8103476" cy="1003950"/>
          </a:xfrm>
        </p:spPr>
        <p:txBody>
          <a:bodyPr>
            <a:normAutofit/>
          </a:bodyPr>
          <a:lstStyle/>
          <a:p>
            <a:pPr algn="ctr"/>
            <a:r>
              <a:rPr lang="sv-SE" dirty="0">
                <a:latin typeface="Calibri Light" panose="020F0302020204030204" pitchFamily="34" charset="0"/>
                <a:cs typeface="Calibri Light" panose="020F0302020204030204" pitchFamily="34" charset="0"/>
              </a:rPr>
              <a:t>ENGINEERING THE NORDIC FUTURE</a:t>
            </a:r>
            <a:br>
              <a:rPr lang="sv-SE" dirty="0">
                <a:latin typeface="Calibri Light" panose="020F0302020204030204" pitchFamily="34" charset="0"/>
                <a:cs typeface="Calibri Light" panose="020F0302020204030204" pitchFamily="34" charset="0"/>
              </a:rPr>
            </a:br>
            <a:endParaRPr lang="sv-SE"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8334B0B8-5F0D-B146-8381-4F7FE0481161}"/>
              </a:ext>
            </a:extLst>
          </p:cNvPr>
          <p:cNvSpPr txBox="1"/>
          <p:nvPr/>
        </p:nvSpPr>
        <p:spPr>
          <a:xfrm>
            <a:off x="2209471" y="2354317"/>
            <a:ext cx="5054204" cy="584775"/>
          </a:xfrm>
          <a:prstGeom prst="rect">
            <a:avLst/>
          </a:prstGeom>
          <a:noFill/>
        </p:spPr>
        <p:txBody>
          <a:bodyPr wrap="none" rtlCol="0">
            <a:spAutoFit/>
          </a:bodyPr>
          <a:lstStyle/>
          <a:p>
            <a:r>
              <a:rPr lang="sv-SE" sz="3200" b="1" dirty="0">
                <a:latin typeface="Calibri Light" panose="020F0302020204030204" pitchFamily="34" charset="0"/>
                <a:cs typeface="Calibri Light" panose="020F0302020204030204" pitchFamily="34" charset="0"/>
              </a:rPr>
              <a:t>THE NORDIC STEM INITIATIVE</a:t>
            </a:r>
            <a:endParaRPr lang="sv-SE" sz="3200" b="1" dirty="0"/>
          </a:p>
        </p:txBody>
      </p:sp>
    </p:spTree>
    <p:extLst>
      <p:ext uri="{BB962C8B-B14F-4D97-AF65-F5344CB8AC3E}">
        <p14:creationId xmlns:p14="http://schemas.microsoft.com/office/powerpoint/2010/main" val="29750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7792-867F-2445-B6D1-B056772F0B84}"/>
              </a:ext>
            </a:extLst>
          </p:cNvPr>
          <p:cNvSpPr>
            <a:spLocks noGrp="1"/>
          </p:cNvSpPr>
          <p:nvPr>
            <p:ph type="title"/>
          </p:nvPr>
        </p:nvSpPr>
        <p:spPr/>
        <p:txBody>
          <a:bodyPr/>
          <a:lstStyle/>
          <a:p>
            <a:r>
              <a:rPr lang="en-GB" b="0" dirty="0">
                <a:latin typeface="Calibri Light" panose="020F0302020204030204" pitchFamily="34" charset="0"/>
                <a:cs typeface="Calibri Light" panose="020F0302020204030204" pitchFamily="34" charset="0"/>
              </a:rPr>
              <a:t>Long term objectives</a:t>
            </a:r>
          </a:p>
        </p:txBody>
      </p:sp>
      <p:pic>
        <p:nvPicPr>
          <p:cNvPr id="5" name="Picture 4">
            <a:extLst>
              <a:ext uri="{FF2B5EF4-FFF2-40B4-BE49-F238E27FC236}">
                <a16:creationId xmlns:a16="http://schemas.microsoft.com/office/drawing/2014/main" id="{0271CA1D-9C7D-0440-8971-2ECECFD88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316" y="2616669"/>
            <a:ext cx="5008684" cy="333864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pic>
      <p:sp>
        <p:nvSpPr>
          <p:cNvPr id="3" name="Content Placeholder 2">
            <a:extLst>
              <a:ext uri="{FF2B5EF4-FFF2-40B4-BE49-F238E27FC236}">
                <a16:creationId xmlns:a16="http://schemas.microsoft.com/office/drawing/2014/main" id="{09633B37-E75B-2F41-9029-5A0ED25EE725}"/>
              </a:ext>
            </a:extLst>
          </p:cNvPr>
          <p:cNvSpPr>
            <a:spLocks noGrp="1"/>
          </p:cNvSpPr>
          <p:nvPr>
            <p:ph idx="1"/>
          </p:nvPr>
        </p:nvSpPr>
        <p:spPr>
          <a:xfrm>
            <a:off x="492147" y="1582739"/>
            <a:ext cx="6935788" cy="4078286"/>
          </a:xfrm>
        </p:spPr>
        <p:txBody>
          <a:bodyPr/>
          <a:lstStyle/>
          <a:p>
            <a:r>
              <a:rPr lang="en-GB" b="1" dirty="0">
                <a:latin typeface="Calibri Light" panose="020F0302020204030204" pitchFamily="34" charset="0"/>
                <a:cs typeface="Calibri Light" panose="020F0302020204030204" pitchFamily="34" charset="0"/>
              </a:rPr>
              <a:t>Business model for sustainable existence</a:t>
            </a:r>
          </a:p>
          <a:p>
            <a:endParaRPr lang="en-GB" b="1"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Partners</a:t>
            </a:r>
          </a:p>
          <a:p>
            <a:r>
              <a:rPr lang="en-GB" b="1" dirty="0">
                <a:latin typeface="Calibri Light" panose="020F0302020204030204" pitchFamily="34" charset="0"/>
                <a:cs typeface="Calibri Light" panose="020F0302020204030204" pitchFamily="34" charset="0"/>
              </a:rPr>
              <a:t>	academia? </a:t>
            </a:r>
          </a:p>
          <a:p>
            <a:r>
              <a:rPr lang="en-GB" b="1" dirty="0">
                <a:latin typeface="Calibri Light" panose="020F0302020204030204" pitchFamily="34" charset="0"/>
                <a:cs typeface="Calibri Light" panose="020F0302020204030204" pitchFamily="34" charset="0"/>
              </a:rPr>
              <a:t>	other partners?</a:t>
            </a:r>
          </a:p>
          <a:p>
            <a:endParaRPr lang="en-GB" b="1"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Funding</a:t>
            </a:r>
          </a:p>
          <a:p>
            <a:endParaRPr lang="sv-SE" b="1" dirty="0"/>
          </a:p>
          <a:p>
            <a:endParaRPr lang="sv-SE" dirty="0"/>
          </a:p>
        </p:txBody>
      </p:sp>
    </p:spTree>
    <p:extLst>
      <p:ext uri="{BB962C8B-B14F-4D97-AF65-F5344CB8AC3E}">
        <p14:creationId xmlns:p14="http://schemas.microsoft.com/office/powerpoint/2010/main" val="153453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22ED-E976-A34E-8E39-CB8EE7B031EB}"/>
              </a:ext>
            </a:extLst>
          </p:cNvPr>
          <p:cNvSpPr>
            <a:spLocks noGrp="1"/>
          </p:cNvSpPr>
          <p:nvPr>
            <p:ph type="title"/>
          </p:nvPr>
        </p:nvSpPr>
        <p:spPr>
          <a:xfrm>
            <a:off x="1146284" y="2475408"/>
            <a:ext cx="6935788" cy="668338"/>
          </a:xfrm>
        </p:spPr>
        <p:txBody>
          <a:bodyPr/>
          <a:lstStyle/>
          <a:p>
            <a:r>
              <a:rPr lang="en-GB" sz="3200" b="0" dirty="0">
                <a:latin typeface="Calibri Light" panose="020F0302020204030204" pitchFamily="34" charset="0"/>
                <a:cs typeface="Calibri Light" panose="020F0302020204030204" pitchFamily="34" charset="0"/>
              </a:rPr>
              <a:t>How have we used the funding from the Nordic Council of Ministers?</a:t>
            </a:r>
          </a:p>
        </p:txBody>
      </p:sp>
    </p:spTree>
    <p:extLst>
      <p:ext uri="{BB962C8B-B14F-4D97-AF65-F5344CB8AC3E}">
        <p14:creationId xmlns:p14="http://schemas.microsoft.com/office/powerpoint/2010/main" val="276102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BA0C7-1825-3F4F-9509-BB30027B7D63}"/>
              </a:ext>
            </a:extLst>
          </p:cNvPr>
          <p:cNvSpPr>
            <a:spLocks noGrp="1"/>
          </p:cNvSpPr>
          <p:nvPr>
            <p:ph idx="1"/>
          </p:nvPr>
        </p:nvSpPr>
        <p:spPr>
          <a:xfrm>
            <a:off x="819807" y="1582739"/>
            <a:ext cx="7735231" cy="4078286"/>
          </a:xfrm>
        </p:spPr>
        <p:txBody>
          <a:bodyPr/>
          <a:lstStyle/>
          <a:p>
            <a:r>
              <a:rPr lang="en-GB" b="1" dirty="0">
                <a:latin typeface="Calibri Light" panose="020F0302020204030204" pitchFamily="34" charset="0"/>
                <a:cs typeface="Calibri Light" panose="020F0302020204030204" pitchFamily="34" charset="0"/>
              </a:rPr>
              <a:t>Work time for finding funding opportunities,			€ 15 000</a:t>
            </a:r>
          </a:p>
          <a:p>
            <a:r>
              <a:rPr lang="en-GB" sz="1600" i="1" dirty="0">
                <a:latin typeface="Calibri Light" panose="020F0302020204030204" pitchFamily="34" charset="0"/>
                <a:cs typeface="Calibri Light" panose="020F0302020204030204" pitchFamily="34" charset="0"/>
              </a:rPr>
              <a:t>Lena </a:t>
            </a:r>
            <a:r>
              <a:rPr lang="en-GB" sz="1600" i="1" dirty="0" err="1">
                <a:latin typeface="Calibri Light" panose="020F0302020204030204" pitchFamily="34" charset="0"/>
                <a:cs typeface="Calibri Light" panose="020F0302020204030204" pitchFamily="34" charset="0"/>
              </a:rPr>
              <a:t>Gumaelius</a:t>
            </a:r>
            <a:r>
              <a:rPr lang="en-GB" sz="1600" i="1" dirty="0">
                <a:latin typeface="Calibri Light" panose="020F0302020204030204" pitchFamily="34" charset="0"/>
                <a:cs typeface="Calibri Light" panose="020F0302020204030204" pitchFamily="34" charset="0"/>
              </a:rPr>
              <a:t>, Anette </a:t>
            </a:r>
            <a:r>
              <a:rPr lang="en-GB" sz="1600" i="1" dirty="0" err="1">
                <a:latin typeface="Calibri Light" panose="020F0302020204030204" pitchFamily="34" charset="0"/>
                <a:cs typeface="Calibri Light" panose="020F0302020204030204" pitchFamily="34" charset="0"/>
              </a:rPr>
              <a:t>Kolmos</a:t>
            </a:r>
            <a:endParaRPr lang="en-GB" sz="1600" i="1"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Travel expenses and meetings for partners</a:t>
            </a:r>
            <a:r>
              <a:rPr lang="en-GB" dirty="0">
                <a:latin typeface="Calibri Light" panose="020F0302020204030204" pitchFamily="34" charset="0"/>
                <a:cs typeface="Calibri Light" panose="020F0302020204030204" pitchFamily="34" charset="0"/>
              </a:rPr>
              <a:t> 			</a:t>
            </a:r>
            <a:r>
              <a:rPr lang="en-GB" b="1" dirty="0">
                <a:latin typeface="Calibri Light" panose="020F0302020204030204" pitchFamily="34" charset="0"/>
                <a:cs typeface="Calibri Light" panose="020F0302020204030204" pitchFamily="34" charset="0"/>
              </a:rPr>
              <a:t>€ 10 000</a:t>
            </a:r>
          </a:p>
          <a:p>
            <a:r>
              <a:rPr lang="en-GB" sz="1600" i="1" dirty="0">
                <a:latin typeface="Calibri Light" panose="020F0302020204030204" pitchFamily="34" charset="0"/>
                <a:cs typeface="Calibri Light" panose="020F0302020204030204" pitchFamily="34" charset="0"/>
              </a:rPr>
              <a:t>two meetings fall, two meetings in the spring for the whole group</a:t>
            </a:r>
          </a:p>
          <a:p>
            <a:r>
              <a:rPr lang="en-GB" sz="1600" i="1" dirty="0">
                <a:latin typeface="Calibri Light" panose="020F0302020204030204" pitchFamily="34" charset="0"/>
                <a:cs typeface="Calibri Light" panose="020F0302020204030204" pitchFamily="34" charset="0"/>
              </a:rPr>
              <a:t>travels for establishing network and finding partners</a:t>
            </a:r>
          </a:p>
          <a:p>
            <a:endParaRPr lang="en-GB"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Travel expenses for advisory board				€  5 000</a:t>
            </a:r>
          </a:p>
          <a:p>
            <a:endParaRPr lang="en-GB"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Meetings and conferences + communication materials	€  5 000</a:t>
            </a:r>
          </a:p>
          <a:p>
            <a:r>
              <a:rPr lang="en-GB" sz="1600" i="1" dirty="0">
                <a:latin typeface="Calibri Light" panose="020F0302020204030204" pitchFamily="34" charset="0"/>
                <a:cs typeface="Calibri Light" panose="020F0302020204030204" pitchFamily="34" charset="0"/>
              </a:rPr>
              <a:t>Leaflet, webpage, ASEE, NORDTEK, according to our communication plan</a:t>
            </a:r>
          </a:p>
        </p:txBody>
      </p:sp>
    </p:spTree>
    <p:extLst>
      <p:ext uri="{BB962C8B-B14F-4D97-AF65-F5344CB8AC3E}">
        <p14:creationId xmlns:p14="http://schemas.microsoft.com/office/powerpoint/2010/main" val="65476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22ED-E976-A34E-8E39-CB8EE7B031EB}"/>
              </a:ext>
            </a:extLst>
          </p:cNvPr>
          <p:cNvSpPr>
            <a:spLocks noGrp="1"/>
          </p:cNvSpPr>
          <p:nvPr>
            <p:ph type="title"/>
          </p:nvPr>
        </p:nvSpPr>
        <p:spPr/>
        <p:txBody>
          <a:bodyPr/>
          <a:lstStyle/>
          <a:p>
            <a:r>
              <a:rPr lang="en-GB" b="0" dirty="0">
                <a:latin typeface="Calibri Light" panose="020F0302020204030204" pitchFamily="34" charset="0"/>
                <a:cs typeface="Calibri Light" panose="020F0302020204030204" pitchFamily="34" charset="0"/>
              </a:rPr>
              <a:t>What do we need support with?</a:t>
            </a:r>
          </a:p>
        </p:txBody>
      </p:sp>
      <p:sp>
        <p:nvSpPr>
          <p:cNvPr id="3" name="Content Placeholder 2">
            <a:extLst>
              <a:ext uri="{FF2B5EF4-FFF2-40B4-BE49-F238E27FC236}">
                <a16:creationId xmlns:a16="http://schemas.microsoft.com/office/drawing/2014/main" id="{D47BA0C7-1825-3F4F-9509-BB30027B7D63}"/>
              </a:ext>
            </a:extLst>
          </p:cNvPr>
          <p:cNvSpPr>
            <a:spLocks noGrp="1"/>
          </p:cNvSpPr>
          <p:nvPr>
            <p:ph idx="1"/>
          </p:nvPr>
        </p:nvSpPr>
        <p:spPr/>
        <p:txBody>
          <a:bodyPr>
            <a:normAutofit/>
          </a:bodyPr>
          <a:lstStyle/>
          <a:p>
            <a:r>
              <a:rPr lang="en-GB" b="1" dirty="0">
                <a:latin typeface="Calibri Light" panose="020F0302020204030204" pitchFamily="34" charset="0"/>
                <a:cs typeface="Calibri Light" panose="020F0302020204030204" pitchFamily="34" charset="0"/>
              </a:rPr>
              <a:t>Advise about funding opportunities</a:t>
            </a:r>
          </a:p>
          <a:p>
            <a:endParaRPr lang="en-GB" b="1"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Advise about networks that should/could be using this platform</a:t>
            </a:r>
          </a:p>
          <a:p>
            <a:endParaRPr lang="en-GB" b="1"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We will need funding for travel expenses and meetings</a:t>
            </a:r>
          </a:p>
          <a:p>
            <a:endParaRPr lang="en-GB" b="1" dirty="0">
              <a:latin typeface="Calibri Light" panose="020F0302020204030204" pitchFamily="34" charset="0"/>
              <a:cs typeface="Calibri Light" panose="020F0302020204030204" pitchFamily="34" charset="0"/>
            </a:endParaRPr>
          </a:p>
          <a:p>
            <a:endParaRPr lang="sv-SE" dirty="0"/>
          </a:p>
          <a:p>
            <a:endParaRPr lang="sv-SE" dirty="0"/>
          </a:p>
          <a:p>
            <a:endParaRPr lang="sv-SE" dirty="0"/>
          </a:p>
          <a:p>
            <a:r>
              <a:rPr lang="sv-SE" i="1" dirty="0">
                <a:solidFill>
                  <a:srgbClr val="FF0000"/>
                </a:solidFill>
              </a:rPr>
              <a:t>For 2019 – </a:t>
            </a:r>
            <a:r>
              <a:rPr lang="en-GB" i="1" dirty="0">
                <a:solidFill>
                  <a:srgbClr val="FF0000"/>
                </a:solidFill>
              </a:rPr>
              <a:t>450 working days in total</a:t>
            </a:r>
          </a:p>
        </p:txBody>
      </p:sp>
    </p:spTree>
    <p:extLst>
      <p:ext uri="{BB962C8B-B14F-4D97-AF65-F5344CB8AC3E}">
        <p14:creationId xmlns:p14="http://schemas.microsoft.com/office/powerpoint/2010/main" val="332555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51389" y="394359"/>
            <a:ext cx="6935788" cy="668338"/>
          </a:xfrm>
        </p:spPr>
        <p:txBody>
          <a:bodyPr/>
          <a:lstStyle/>
          <a:p>
            <a:r>
              <a:rPr lang="en-GB" b="0" dirty="0">
                <a:latin typeface="Calibri Light" panose="020F0302020204030204" pitchFamily="34" charset="0"/>
                <a:cs typeface="Calibri Light" panose="020F0302020204030204" pitchFamily="34" charset="0"/>
              </a:rPr>
              <a:t>Subprojects funded by Erasmus +</a:t>
            </a:r>
          </a:p>
        </p:txBody>
      </p:sp>
      <p:pic>
        <p:nvPicPr>
          <p:cNvPr id="5" name="Picture 4">
            <a:extLst>
              <a:ext uri="{FF2B5EF4-FFF2-40B4-BE49-F238E27FC236}">
                <a16:creationId xmlns:a16="http://schemas.microsoft.com/office/drawing/2014/main" id="{1FA06AA0-314A-BE4C-8E1F-E767FFC80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7721"/>
            <a:ext cx="2900853" cy="2229367"/>
          </a:xfrm>
          <a:prstGeom prst="rect">
            <a:avLst/>
          </a:prstGeom>
        </p:spPr>
      </p:pic>
      <p:sp>
        <p:nvSpPr>
          <p:cNvPr id="3" name="Platshållare för innehåll 2"/>
          <p:cNvSpPr>
            <a:spLocks noGrp="1"/>
          </p:cNvSpPr>
          <p:nvPr>
            <p:ph idx="1"/>
          </p:nvPr>
        </p:nvSpPr>
        <p:spPr>
          <a:xfrm>
            <a:off x="1251389" y="2372410"/>
            <a:ext cx="6935788" cy="4289425"/>
          </a:xfrm>
        </p:spPr>
        <p:txBody>
          <a:bodyPr>
            <a:normAutofit/>
          </a:bodyPr>
          <a:lstStyle/>
          <a:p>
            <a:r>
              <a:rPr lang="en-GB" sz="2400" dirty="0">
                <a:latin typeface="Calibri Light" panose="020F0302020204030204" pitchFamily="34" charset="0"/>
                <a:cs typeface="Calibri Light" panose="020F0302020204030204" pitchFamily="34" charset="0"/>
              </a:rPr>
              <a:t>Future Engineering education 2030</a:t>
            </a: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This subproject will be a comparative study of engineering education practices and stakeholders’ ideas of tomorrows engineering education.  This report will identify which skills are viewed upon as important and how the perception of engineering education differs across Nordic countries. </a:t>
            </a:r>
          </a:p>
          <a:p>
            <a:endParaRPr lang="en-GB"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7268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AF1E65-0382-6640-AFD2-41D42E470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390" y="0"/>
            <a:ext cx="4791610" cy="2669628"/>
          </a:xfrm>
          <a:prstGeom prst="rect">
            <a:avLst/>
          </a:prstGeom>
        </p:spPr>
      </p:pic>
      <p:sp>
        <p:nvSpPr>
          <p:cNvPr id="3" name="Platshållare för innehåll 2"/>
          <p:cNvSpPr>
            <a:spLocks noGrp="1"/>
          </p:cNvSpPr>
          <p:nvPr>
            <p:ph idx="1"/>
          </p:nvPr>
        </p:nvSpPr>
        <p:spPr>
          <a:xfrm>
            <a:off x="1230367" y="2398605"/>
            <a:ext cx="7209439" cy="4380568"/>
          </a:xfrm>
        </p:spPr>
        <p:txBody>
          <a:bodyPr>
            <a:normAutofit/>
          </a:bodyPr>
          <a:lstStyle/>
          <a:p>
            <a:r>
              <a:rPr lang="en-GB" sz="2400" dirty="0">
                <a:latin typeface="Calibri Light" panose="020F0302020204030204" pitchFamily="34" charset="0"/>
                <a:cs typeface="Calibri Light" panose="020F0302020204030204" pitchFamily="34" charset="0"/>
              </a:rPr>
              <a:t>Life long learning</a:t>
            </a:r>
          </a:p>
          <a:p>
            <a:endParaRPr lang="en-GB"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The study will aim at mapping strategies and current practices of continuing education. It has also the objective to identify trends in cross collaboration and to find new paradigms for knowledge flow between Nordic universities, industries and professional engineers.</a:t>
            </a:r>
          </a:p>
          <a:p>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1397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139F0-A41A-0046-ACB4-DB1290E9C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083" y="1"/>
            <a:ext cx="3979917" cy="5969876"/>
          </a:xfrm>
          <a:prstGeom prst="rect">
            <a:avLst/>
          </a:prstGeom>
        </p:spPr>
      </p:pic>
      <p:sp>
        <p:nvSpPr>
          <p:cNvPr id="3" name="Platshållare för innehåll 2"/>
          <p:cNvSpPr>
            <a:spLocks noGrp="1"/>
          </p:cNvSpPr>
          <p:nvPr>
            <p:ph idx="1"/>
          </p:nvPr>
        </p:nvSpPr>
        <p:spPr>
          <a:xfrm>
            <a:off x="400050" y="1366345"/>
            <a:ext cx="4581853" cy="4435365"/>
          </a:xfrm>
        </p:spPr>
        <p:txBody>
          <a:bodyPr>
            <a:normAutofit/>
          </a:bodyPr>
          <a:lstStyle/>
          <a:p>
            <a:r>
              <a:rPr lang="en-GB" sz="2400" dirty="0">
                <a:latin typeface="Calibri Light" panose="020F0302020204030204" pitchFamily="34" charset="0"/>
                <a:cs typeface="Calibri Light" panose="020F0302020204030204" pitchFamily="34" charset="0"/>
              </a:rPr>
              <a:t>Forming interest for STEM among youth</a:t>
            </a: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In order to identify the best-practice cases, a thorough review of what has been done in each country so far is required. </a:t>
            </a: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Best practices will be documented and analysed and used both in debates and relevant meetings.</a:t>
            </a:r>
          </a:p>
        </p:txBody>
      </p:sp>
    </p:spTree>
    <p:extLst>
      <p:ext uri="{BB962C8B-B14F-4D97-AF65-F5344CB8AC3E}">
        <p14:creationId xmlns:p14="http://schemas.microsoft.com/office/powerpoint/2010/main" val="182806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6BCE-F1C6-814E-B5C1-5C4CB496B038}"/>
              </a:ext>
            </a:extLst>
          </p:cNvPr>
          <p:cNvSpPr>
            <a:spLocks noGrp="1"/>
          </p:cNvSpPr>
          <p:nvPr>
            <p:ph type="title"/>
          </p:nvPr>
        </p:nvSpPr>
        <p:spPr>
          <a:xfrm>
            <a:off x="599745" y="2738166"/>
            <a:ext cx="7976695" cy="793309"/>
          </a:xfrm>
        </p:spPr>
        <p:txBody>
          <a:bodyPr/>
          <a:lstStyle/>
          <a:p>
            <a:r>
              <a:rPr lang="en-GB" sz="3200" b="0" dirty="0">
                <a:latin typeface="Calibri Light" panose="020F0302020204030204" pitchFamily="34" charset="0"/>
                <a:cs typeface="Calibri Light" panose="020F0302020204030204" pitchFamily="34" charset="0"/>
              </a:rPr>
              <a:t>Why form a centre for Nordic STEM-education?</a:t>
            </a:r>
          </a:p>
        </p:txBody>
      </p:sp>
    </p:spTree>
    <p:extLst>
      <p:ext uri="{BB962C8B-B14F-4D97-AF65-F5344CB8AC3E}">
        <p14:creationId xmlns:p14="http://schemas.microsoft.com/office/powerpoint/2010/main" val="324627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BF489-EFED-2140-A237-C164C6480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40628" y="990767"/>
            <a:ext cx="5994139" cy="4012605"/>
          </a:xfrm>
          <a:prstGeom prst="rect">
            <a:avLst/>
          </a:prstGeom>
        </p:spPr>
      </p:pic>
      <p:sp>
        <p:nvSpPr>
          <p:cNvPr id="3" name="Content Placeholder 2">
            <a:extLst>
              <a:ext uri="{FF2B5EF4-FFF2-40B4-BE49-F238E27FC236}">
                <a16:creationId xmlns:a16="http://schemas.microsoft.com/office/drawing/2014/main" id="{D0E15CC6-F492-C94F-922A-E51116178694}"/>
              </a:ext>
            </a:extLst>
          </p:cNvPr>
          <p:cNvSpPr>
            <a:spLocks noGrp="1"/>
          </p:cNvSpPr>
          <p:nvPr>
            <p:ph idx="1"/>
          </p:nvPr>
        </p:nvSpPr>
        <p:spPr>
          <a:xfrm>
            <a:off x="494643" y="1803457"/>
            <a:ext cx="6935788" cy="4078286"/>
          </a:xfrm>
        </p:spPr>
        <p:txBody>
          <a:bodyPr/>
          <a:lstStyle/>
          <a:p>
            <a:pPr marL="342900" indent="-342900">
              <a:buFont typeface="Wingdings" pitchFamily="2" charset="2"/>
              <a:buChar char="Ø"/>
            </a:pPr>
            <a:r>
              <a:rPr lang="en-GB" dirty="0">
                <a:latin typeface="Calibri Light" panose="020F0302020204030204" pitchFamily="34" charset="0"/>
                <a:cs typeface="Calibri Light" panose="020F0302020204030204" pitchFamily="34" charset="0"/>
              </a:rPr>
              <a:t>The ongoing technology development</a:t>
            </a:r>
          </a:p>
          <a:p>
            <a:pPr marL="342900" indent="-342900">
              <a:buFont typeface="Wingdings" pitchFamily="2" charset="2"/>
              <a:buChar char="Ø"/>
            </a:pPr>
            <a:endParaRPr lang="en-GB" dirty="0">
              <a:latin typeface="Calibri Light" panose="020F0302020204030204" pitchFamily="34" charset="0"/>
              <a:cs typeface="Calibri Light" panose="020F0302020204030204" pitchFamily="34" charset="0"/>
            </a:endParaRPr>
          </a:p>
          <a:p>
            <a:pPr marL="342900" indent="-342900">
              <a:buFont typeface="Wingdings" pitchFamily="2" charset="2"/>
              <a:buChar char="Ø"/>
            </a:pPr>
            <a:r>
              <a:rPr lang="en-GB" dirty="0">
                <a:latin typeface="Calibri Light" panose="020F0302020204030204" pitchFamily="34" charset="0"/>
                <a:cs typeface="Calibri Light" panose="020F0302020204030204" pitchFamily="34" charset="0"/>
              </a:rPr>
              <a:t>Sustainable development</a:t>
            </a:r>
          </a:p>
          <a:p>
            <a:pPr marL="342900" indent="-342900">
              <a:buFont typeface="Wingdings" pitchFamily="2" charset="2"/>
              <a:buChar char="Ø"/>
            </a:pPr>
            <a:endParaRPr lang="en-GB" dirty="0">
              <a:latin typeface="Calibri Light" panose="020F0302020204030204" pitchFamily="34" charset="0"/>
              <a:cs typeface="Calibri Light" panose="020F0302020204030204" pitchFamily="34" charset="0"/>
            </a:endParaRPr>
          </a:p>
          <a:p>
            <a:pPr marL="342900" indent="-342900">
              <a:buFont typeface="Wingdings" pitchFamily="2" charset="2"/>
              <a:buChar char="Ø"/>
            </a:pPr>
            <a:r>
              <a:rPr lang="en-GB" dirty="0">
                <a:latin typeface="Calibri Light" panose="020F0302020204030204" pitchFamily="34" charset="0"/>
                <a:cs typeface="Calibri Light" panose="020F0302020204030204" pitchFamily="34" charset="0"/>
              </a:rPr>
              <a:t>STEM education important</a:t>
            </a:r>
          </a:p>
          <a:p>
            <a:pPr marL="342900" indent="-342900">
              <a:buFont typeface="Wingdings" pitchFamily="2" charset="2"/>
              <a:buChar char="Ø"/>
            </a:pPr>
            <a:endParaRPr lang="en-GB" dirty="0">
              <a:latin typeface="Calibri Light" panose="020F0302020204030204" pitchFamily="34" charset="0"/>
              <a:cs typeface="Calibri Light" panose="020F0302020204030204" pitchFamily="34" charset="0"/>
            </a:endParaRPr>
          </a:p>
          <a:p>
            <a:pPr marL="342900" indent="-342900">
              <a:buFont typeface="Wingdings" pitchFamily="2" charset="2"/>
              <a:buChar char="Ø"/>
            </a:pPr>
            <a:r>
              <a:rPr lang="en-GB" dirty="0">
                <a:latin typeface="Calibri Light" panose="020F0302020204030204" pitchFamily="34" charset="0"/>
                <a:cs typeface="Calibri Light" panose="020F0302020204030204" pitchFamily="34" charset="0"/>
              </a:rPr>
              <a:t>Engineering education is a key factor</a:t>
            </a:r>
          </a:p>
          <a:p>
            <a:pPr marL="342900" indent="-342900">
              <a:buFont typeface="Wingdings" pitchFamily="2" charset="2"/>
              <a:buChar char="Ø"/>
            </a:pPr>
            <a:endParaRPr lang="en-GB"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206095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6BCE-F1C6-814E-B5C1-5C4CB496B038}"/>
              </a:ext>
            </a:extLst>
          </p:cNvPr>
          <p:cNvSpPr>
            <a:spLocks noGrp="1"/>
          </p:cNvSpPr>
          <p:nvPr>
            <p:ph type="title"/>
          </p:nvPr>
        </p:nvSpPr>
        <p:spPr>
          <a:xfrm>
            <a:off x="652297" y="2706635"/>
            <a:ext cx="7682406" cy="793309"/>
          </a:xfrm>
        </p:spPr>
        <p:txBody>
          <a:bodyPr/>
          <a:lstStyle/>
          <a:p>
            <a:r>
              <a:rPr lang="en-GB" sz="3200" b="0" dirty="0">
                <a:latin typeface="Calibri Light" panose="020F0302020204030204" pitchFamily="34" charset="0"/>
                <a:cs typeface="Calibri Light" panose="020F0302020204030204" pitchFamily="34" charset="0"/>
              </a:rPr>
              <a:t>How can we make it be possible to react and act towards a desired development?</a:t>
            </a:r>
          </a:p>
        </p:txBody>
      </p:sp>
    </p:spTree>
    <p:extLst>
      <p:ext uri="{BB962C8B-B14F-4D97-AF65-F5344CB8AC3E}">
        <p14:creationId xmlns:p14="http://schemas.microsoft.com/office/powerpoint/2010/main" val="291077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51AF-638C-4D43-892E-C57503B14CF3}"/>
              </a:ext>
            </a:extLst>
          </p:cNvPr>
          <p:cNvSpPr>
            <a:spLocks noGrp="1"/>
          </p:cNvSpPr>
          <p:nvPr>
            <p:ph type="title"/>
          </p:nvPr>
        </p:nvSpPr>
        <p:spPr/>
        <p:txBody>
          <a:bodyPr/>
          <a:lstStyle/>
          <a:p>
            <a:r>
              <a:rPr lang="en-GB" dirty="0">
                <a:latin typeface="Calibri Light" panose="020F0302020204030204" pitchFamily="34" charset="0"/>
                <a:cs typeface="Calibri Light" panose="020F0302020204030204" pitchFamily="34" charset="0"/>
              </a:rPr>
              <a:t>We need to:</a:t>
            </a:r>
          </a:p>
        </p:txBody>
      </p:sp>
      <p:sp>
        <p:nvSpPr>
          <p:cNvPr id="3" name="Content Placeholder 2">
            <a:extLst>
              <a:ext uri="{FF2B5EF4-FFF2-40B4-BE49-F238E27FC236}">
                <a16:creationId xmlns:a16="http://schemas.microsoft.com/office/drawing/2014/main" id="{BD995F71-1007-A94F-BBD0-32738930F819}"/>
              </a:ext>
            </a:extLst>
          </p:cNvPr>
          <p:cNvSpPr>
            <a:spLocks noGrp="1"/>
          </p:cNvSpPr>
          <p:nvPr>
            <p:ph idx="1"/>
          </p:nvPr>
        </p:nvSpPr>
        <p:spPr>
          <a:xfrm>
            <a:off x="715360" y="1593249"/>
            <a:ext cx="6935788" cy="4078286"/>
          </a:xfrm>
        </p:spPr>
        <p:txBody>
          <a:bodyPr/>
          <a:lstStyle/>
          <a:p>
            <a:pPr marL="342900" indent="-342900">
              <a:buFont typeface="Arial" panose="020B0604020202020204" pitchFamily="34" charset="0"/>
              <a:buChar char="•"/>
            </a:pPr>
            <a:r>
              <a:rPr lang="en-GB" dirty="0">
                <a:latin typeface="Calibri Light" panose="020F0302020204030204" pitchFamily="34" charset="0"/>
                <a:cs typeface="Calibri Light" panose="020F0302020204030204" pitchFamily="34" charset="0"/>
              </a:rPr>
              <a:t>share knowledge with others</a:t>
            </a:r>
          </a:p>
          <a:p>
            <a:pPr marL="342900" indent="-34290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dirty="0">
                <a:latin typeface="Calibri Light" panose="020F0302020204030204" pitchFamily="34" charset="0"/>
                <a:cs typeface="Calibri Light" panose="020F0302020204030204" pitchFamily="34" charset="0"/>
              </a:rPr>
              <a:t>share experiences</a:t>
            </a:r>
          </a:p>
          <a:p>
            <a:pPr marL="342900" indent="-34290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dirty="0">
                <a:latin typeface="Calibri Light" panose="020F0302020204030204" pitchFamily="34" charset="0"/>
                <a:cs typeface="Calibri Light" panose="020F0302020204030204" pitchFamily="34" charset="0"/>
              </a:rPr>
              <a:t>find best practices</a:t>
            </a:r>
          </a:p>
          <a:p>
            <a:pPr marL="342900" indent="-34290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dirty="0">
                <a:latin typeface="Calibri Light" panose="020F0302020204030204" pitchFamily="34" charset="0"/>
                <a:cs typeface="Calibri Light" panose="020F0302020204030204" pitchFamily="34" charset="0"/>
              </a:rPr>
              <a:t>form thinking boxes</a:t>
            </a:r>
          </a:p>
          <a:p>
            <a:pPr marL="342900" indent="-34290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dirty="0">
                <a:latin typeface="Calibri Light" panose="020F0302020204030204" pitchFamily="34" charset="0"/>
                <a:cs typeface="Calibri Light" panose="020F0302020204030204" pitchFamily="34" charset="0"/>
              </a:rPr>
              <a:t>spread information</a:t>
            </a:r>
          </a:p>
          <a:p>
            <a:pPr marL="342900" indent="-34290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dirty="0">
                <a:latin typeface="Calibri Light" panose="020F0302020204030204" pitchFamily="34" charset="0"/>
                <a:cs typeface="Calibri Light" panose="020F0302020204030204" pitchFamily="34" charset="0"/>
              </a:rPr>
              <a:t>implement change</a:t>
            </a:r>
          </a:p>
          <a:p>
            <a:endParaRPr lang="sv-SE" dirty="0"/>
          </a:p>
        </p:txBody>
      </p:sp>
      <p:pic>
        <p:nvPicPr>
          <p:cNvPr id="5" name="Picture 4">
            <a:extLst>
              <a:ext uri="{FF2B5EF4-FFF2-40B4-BE49-F238E27FC236}">
                <a16:creationId xmlns:a16="http://schemas.microsoft.com/office/drawing/2014/main" id="{38971CDB-98BB-344A-AF1B-1CBDCF966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5773" y="994295"/>
            <a:ext cx="5982521" cy="3993931"/>
          </a:xfrm>
          <a:prstGeom prst="rect">
            <a:avLst/>
          </a:prstGeom>
        </p:spPr>
      </p:pic>
    </p:spTree>
    <p:extLst>
      <p:ext uri="{BB962C8B-B14F-4D97-AF65-F5344CB8AC3E}">
        <p14:creationId xmlns:p14="http://schemas.microsoft.com/office/powerpoint/2010/main" val="87494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6B20-F33E-834F-B742-843B6A1CF8D0}"/>
              </a:ext>
            </a:extLst>
          </p:cNvPr>
          <p:cNvSpPr>
            <a:spLocks noGrp="1"/>
          </p:cNvSpPr>
          <p:nvPr>
            <p:ph type="title"/>
          </p:nvPr>
        </p:nvSpPr>
        <p:spPr/>
        <p:txBody>
          <a:bodyPr/>
          <a:lstStyle/>
          <a:p>
            <a:r>
              <a:rPr lang="en-GB" b="0" dirty="0">
                <a:latin typeface="Calibri Light" panose="020F0302020204030204" pitchFamily="34" charset="0"/>
                <a:cs typeface="Calibri Light" panose="020F0302020204030204" pitchFamily="34" charset="0"/>
              </a:rPr>
              <a:t>Our idea is to form a Nordic network</a:t>
            </a:r>
          </a:p>
        </p:txBody>
      </p:sp>
      <p:sp>
        <p:nvSpPr>
          <p:cNvPr id="3" name="Content Placeholder 2">
            <a:extLst>
              <a:ext uri="{FF2B5EF4-FFF2-40B4-BE49-F238E27FC236}">
                <a16:creationId xmlns:a16="http://schemas.microsoft.com/office/drawing/2014/main" id="{EBACCC14-614F-1B40-B5B7-B336CE709F6B}"/>
              </a:ext>
            </a:extLst>
          </p:cNvPr>
          <p:cNvSpPr>
            <a:spLocks noGrp="1"/>
          </p:cNvSpPr>
          <p:nvPr>
            <p:ph idx="1"/>
          </p:nvPr>
        </p:nvSpPr>
        <p:spPr/>
        <p:txBody>
          <a:bodyPr/>
          <a:lstStyle/>
          <a:p>
            <a:r>
              <a:rPr lang="en-GB" dirty="0">
                <a:latin typeface="Calibri Light" panose="020F0302020204030204" pitchFamily="34" charset="0"/>
                <a:cs typeface="Calibri Light" panose="020F0302020204030204" pitchFamily="34" charset="0"/>
              </a:rPr>
              <a:t>consisting of:</a:t>
            </a:r>
          </a:p>
          <a:p>
            <a:r>
              <a:rPr lang="en-GB" b="1" dirty="0">
                <a:latin typeface="Calibri Light" panose="020F0302020204030204" pitchFamily="34" charset="0"/>
                <a:cs typeface="Calibri Light" panose="020F0302020204030204" pitchFamily="34" charset="0"/>
              </a:rPr>
              <a:t>Academia</a:t>
            </a:r>
            <a:r>
              <a:rPr lang="en-GB" dirty="0">
                <a:latin typeface="Calibri Light" panose="020F0302020204030204" pitchFamily="34" charset="0"/>
                <a:cs typeface="Calibri Light" panose="020F0302020204030204" pitchFamily="34" charset="0"/>
              </a:rPr>
              <a:t> </a:t>
            </a:r>
          </a:p>
          <a:p>
            <a:r>
              <a:rPr lang="en-GB" sz="1600" i="1" dirty="0">
                <a:latin typeface="Calibri Light" panose="020F0302020204030204" pitchFamily="34" charset="0"/>
                <a:cs typeface="Calibri Light" panose="020F0302020204030204" pitchFamily="34" charset="0"/>
              </a:rPr>
              <a:t>will be able to collect data, design studies, conduct evaluations,  perform research</a:t>
            </a:r>
          </a:p>
          <a:p>
            <a:endParaRPr lang="en-GB"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Other stakeholders </a:t>
            </a:r>
          </a:p>
          <a:p>
            <a:r>
              <a:rPr lang="en-GB" sz="1600" i="1" dirty="0">
                <a:latin typeface="Calibri Light" panose="020F0302020204030204" pitchFamily="34" charset="0"/>
                <a:cs typeface="Calibri Light" panose="020F0302020204030204" pitchFamily="34" charset="0"/>
              </a:rPr>
              <a:t>will be able to address the importance of these issues, will give advises on what data is needed, or what studies should be conducted</a:t>
            </a:r>
          </a:p>
          <a:p>
            <a:endParaRPr lang="sv-SE" dirty="0"/>
          </a:p>
          <a:p>
            <a:endParaRPr lang="sv-SE" dirty="0"/>
          </a:p>
        </p:txBody>
      </p:sp>
    </p:spTree>
    <p:extLst>
      <p:ext uri="{BB962C8B-B14F-4D97-AF65-F5344CB8AC3E}">
        <p14:creationId xmlns:p14="http://schemas.microsoft.com/office/powerpoint/2010/main" val="332203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680D-099B-124E-B21C-46C285E73339}"/>
              </a:ext>
            </a:extLst>
          </p:cNvPr>
          <p:cNvSpPr>
            <a:spLocks noGrp="1"/>
          </p:cNvSpPr>
          <p:nvPr>
            <p:ph type="title"/>
          </p:nvPr>
        </p:nvSpPr>
        <p:spPr>
          <a:xfrm>
            <a:off x="676507" y="2300578"/>
            <a:ext cx="7694342" cy="668338"/>
          </a:xfrm>
        </p:spPr>
        <p:txBody>
          <a:bodyPr/>
          <a:lstStyle/>
          <a:p>
            <a:r>
              <a:rPr lang="en-GB" sz="3200" b="0" dirty="0">
                <a:latin typeface="Calibri Light" panose="020F0302020204030204" pitchFamily="34" charset="0"/>
                <a:cs typeface="Calibri Light" panose="020F0302020204030204" pitchFamily="34" charset="0"/>
              </a:rPr>
              <a:t>We are happy that we got support for starting up this idea </a:t>
            </a:r>
            <a:r>
              <a:rPr lang="en-GB" sz="3200" b="0" dirty="0">
                <a:latin typeface="Calibri Light" panose="020F0302020204030204" pitchFamily="34" charset="0"/>
                <a:cs typeface="Calibri Light" panose="020F0302020204030204" pitchFamily="34" charset="0"/>
                <a:sym typeface="Wingdings" pitchFamily="2" charset="2"/>
              </a:rPr>
              <a:t></a:t>
            </a:r>
            <a:endParaRPr lang="en-GB" sz="3200" b="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6052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B431E-AD84-E341-A80F-833394F4A8D3}"/>
              </a:ext>
            </a:extLst>
          </p:cNvPr>
          <p:cNvSpPr>
            <a:spLocks noGrp="1"/>
          </p:cNvSpPr>
          <p:nvPr>
            <p:ph idx="1"/>
          </p:nvPr>
        </p:nvSpPr>
        <p:spPr>
          <a:xfrm>
            <a:off x="1515172" y="891363"/>
            <a:ext cx="6935788" cy="4661943"/>
          </a:xfrm>
        </p:spPr>
        <p:txBody>
          <a:bodyPr>
            <a:normAutofit lnSpcReduction="10000"/>
          </a:bodyPr>
          <a:lstStyle/>
          <a:p>
            <a:r>
              <a:rPr lang="en-GB" b="1" dirty="0">
                <a:latin typeface="Calibri Light" panose="020F0302020204030204" pitchFamily="34" charset="0"/>
                <a:cs typeface="Calibri Light" panose="020F0302020204030204" pitchFamily="34" charset="0"/>
              </a:rPr>
              <a:t>We started out with one partner university from each Nordic country:</a:t>
            </a: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Aalborg University</a:t>
            </a:r>
          </a:p>
          <a:p>
            <a:r>
              <a:rPr lang="en-GB" dirty="0">
                <a:latin typeface="Calibri Light" panose="020F0302020204030204" pitchFamily="34" charset="0"/>
                <a:cs typeface="Calibri Light" panose="020F0302020204030204" pitchFamily="34" charset="0"/>
              </a:rPr>
              <a:t>Aalto University</a:t>
            </a:r>
          </a:p>
          <a:p>
            <a:r>
              <a:rPr lang="en-GB" dirty="0">
                <a:latin typeface="Calibri Light" panose="020F0302020204030204" pitchFamily="34" charset="0"/>
                <a:cs typeface="Calibri Light" panose="020F0302020204030204" pitchFamily="34" charset="0"/>
              </a:rPr>
              <a:t>KTH</a:t>
            </a:r>
          </a:p>
          <a:p>
            <a:r>
              <a:rPr lang="en-GB" dirty="0">
                <a:latin typeface="Calibri Light" panose="020F0302020204030204" pitchFamily="34" charset="0"/>
                <a:cs typeface="Calibri Light" panose="020F0302020204030204" pitchFamily="34" charset="0"/>
              </a:rPr>
              <a:t>Reykjavik University</a:t>
            </a:r>
          </a:p>
          <a:p>
            <a:r>
              <a:rPr lang="en-GB" dirty="0">
                <a:latin typeface="Calibri Light" panose="020F0302020204030204" pitchFamily="34" charset="0"/>
                <a:cs typeface="Calibri Light" panose="020F0302020204030204" pitchFamily="34" charset="0"/>
              </a:rPr>
              <a:t>(NTNU) University of Stavanger</a:t>
            </a:r>
          </a:p>
          <a:p>
            <a:endParaRPr lang="en-GB"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And, in addition to this,  two partners representing Nordic communities for Engineering:</a:t>
            </a: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ANE (Association of Nordic Engineers)</a:t>
            </a:r>
          </a:p>
          <a:p>
            <a:r>
              <a:rPr lang="en-GB" dirty="0">
                <a:latin typeface="Calibri Light" panose="020F0302020204030204" pitchFamily="34" charset="0"/>
                <a:cs typeface="Calibri Light" panose="020F0302020204030204" pitchFamily="34" charset="0"/>
              </a:rPr>
              <a:t>NORDTEK</a:t>
            </a:r>
          </a:p>
        </p:txBody>
      </p:sp>
    </p:spTree>
    <p:extLst>
      <p:ext uri="{BB962C8B-B14F-4D97-AF65-F5344CB8AC3E}">
        <p14:creationId xmlns:p14="http://schemas.microsoft.com/office/powerpoint/2010/main" val="147846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32D8-BD21-0F4E-869C-8039B5FB6C2C}"/>
              </a:ext>
            </a:extLst>
          </p:cNvPr>
          <p:cNvSpPr>
            <a:spLocks noGrp="1"/>
          </p:cNvSpPr>
          <p:nvPr>
            <p:ph type="title"/>
          </p:nvPr>
        </p:nvSpPr>
        <p:spPr/>
        <p:txBody>
          <a:bodyPr/>
          <a:lstStyle/>
          <a:p>
            <a:r>
              <a:rPr lang="en-GB" b="0" dirty="0">
                <a:latin typeface="Calibri Light" panose="020F0302020204030204" pitchFamily="34" charset="0"/>
                <a:cs typeface="Calibri Light" panose="020F0302020204030204" pitchFamily="34" charset="0"/>
              </a:rPr>
              <a:t>Ongoing activities</a:t>
            </a:r>
          </a:p>
        </p:txBody>
      </p:sp>
      <p:sp>
        <p:nvSpPr>
          <p:cNvPr id="3" name="Content Placeholder 2">
            <a:extLst>
              <a:ext uri="{FF2B5EF4-FFF2-40B4-BE49-F238E27FC236}">
                <a16:creationId xmlns:a16="http://schemas.microsoft.com/office/drawing/2014/main" id="{3B1C5860-1531-114E-81BF-18010111AFE9}"/>
              </a:ext>
            </a:extLst>
          </p:cNvPr>
          <p:cNvSpPr>
            <a:spLocks noGrp="1"/>
          </p:cNvSpPr>
          <p:nvPr>
            <p:ph idx="1"/>
          </p:nvPr>
        </p:nvSpPr>
        <p:spPr>
          <a:xfrm>
            <a:off x="1113727" y="1263070"/>
            <a:ext cx="7160477" cy="4431485"/>
          </a:xfrm>
        </p:spPr>
        <p:txBody>
          <a:bodyPr>
            <a:normAutofit fontScale="92500" lnSpcReduction="10000"/>
          </a:bodyPr>
          <a:lstStyle/>
          <a:p>
            <a:pPr marL="342900" indent="-342900">
              <a:buFont typeface="Wingdings" pitchFamily="2" charset="2"/>
              <a:buChar char="v"/>
            </a:pPr>
            <a:r>
              <a:rPr lang="en-GB" b="1" dirty="0">
                <a:latin typeface="Calibri Light" panose="020F0302020204030204" pitchFamily="34" charset="0"/>
                <a:cs typeface="Calibri Light" panose="020F0302020204030204" pitchFamily="34" charset="0"/>
              </a:rPr>
              <a:t>A three year Erasmus + project started this September </a:t>
            </a:r>
          </a:p>
          <a:p>
            <a:endParaRPr lang="en-GB" dirty="0">
              <a:latin typeface="Calibri Light" panose="020F0302020204030204" pitchFamily="34" charset="0"/>
              <a:cs typeface="Calibri Light" panose="020F0302020204030204" pitchFamily="34" charset="0"/>
            </a:endParaRPr>
          </a:p>
          <a:p>
            <a:pPr marL="342900" indent="-342900">
              <a:buFont typeface="Wingdings" pitchFamily="2" charset="2"/>
              <a:buChar char="v"/>
            </a:pPr>
            <a:r>
              <a:rPr lang="en-GB" b="1" dirty="0">
                <a:latin typeface="Calibri Light" panose="020F0302020204030204" pitchFamily="34" charset="0"/>
                <a:cs typeface="Calibri Light" panose="020F0302020204030204" pitchFamily="34" charset="0"/>
              </a:rPr>
              <a:t>Each partner university contributes with 50 days work force </a:t>
            </a:r>
          </a:p>
          <a:p>
            <a:r>
              <a:rPr lang="en-GB" sz="1700" i="1" dirty="0">
                <a:latin typeface="Calibri Light" panose="020F0302020204030204" pitchFamily="34" charset="0"/>
                <a:cs typeface="Calibri Light" panose="020F0302020204030204" pitchFamily="34" charset="0"/>
              </a:rPr>
              <a:t>        (in addition to contributions due to external funding)</a:t>
            </a:r>
          </a:p>
          <a:p>
            <a:pPr marL="342900" indent="-342900">
              <a:buFont typeface="Wingdings" pitchFamily="2" charset="2"/>
              <a:buChar char="v"/>
            </a:pPr>
            <a:endParaRPr lang="en-GB" dirty="0">
              <a:latin typeface="Calibri Light" panose="020F0302020204030204" pitchFamily="34" charset="0"/>
              <a:cs typeface="Calibri Light" panose="020F0302020204030204" pitchFamily="34" charset="0"/>
            </a:endParaRPr>
          </a:p>
          <a:p>
            <a:pPr marL="342900" indent="-342900">
              <a:buFont typeface="Wingdings" pitchFamily="2" charset="2"/>
              <a:buChar char="v"/>
            </a:pPr>
            <a:r>
              <a:rPr lang="en-GB" b="1" dirty="0">
                <a:latin typeface="Calibri Light" panose="020F0302020204030204" pitchFamily="34" charset="0"/>
                <a:cs typeface="Calibri Light" panose="020F0302020204030204" pitchFamily="34" charset="0"/>
              </a:rPr>
              <a:t>Advisory board is under recruitment</a:t>
            </a:r>
          </a:p>
          <a:p>
            <a:pPr marL="342900" indent="-342900">
              <a:buFont typeface="Wingdings" pitchFamily="2" charset="2"/>
              <a:buChar char="v"/>
            </a:pPr>
            <a:endParaRPr lang="en-GB" dirty="0">
              <a:latin typeface="Calibri Light" panose="020F0302020204030204" pitchFamily="34" charset="0"/>
              <a:cs typeface="Calibri Light" panose="020F0302020204030204" pitchFamily="34" charset="0"/>
            </a:endParaRPr>
          </a:p>
          <a:p>
            <a:pPr marL="342900" indent="-342900">
              <a:buFont typeface="Wingdings" pitchFamily="2" charset="2"/>
              <a:buChar char="v"/>
            </a:pPr>
            <a:r>
              <a:rPr lang="en-GB" b="1" dirty="0">
                <a:latin typeface="Calibri Light" panose="020F0302020204030204" pitchFamily="34" charset="0"/>
                <a:cs typeface="Calibri Light" panose="020F0302020204030204" pitchFamily="34" charset="0"/>
              </a:rPr>
              <a:t>Conference abstracts have been written for spring 2019</a:t>
            </a:r>
          </a:p>
          <a:p>
            <a:pPr marL="342900" indent="-342900">
              <a:buFont typeface="Wingdings" pitchFamily="2" charset="2"/>
              <a:buChar char="v"/>
            </a:pPr>
            <a:endParaRPr lang="en-GB" b="1" dirty="0">
              <a:latin typeface="Calibri Light" panose="020F0302020204030204" pitchFamily="34" charset="0"/>
              <a:cs typeface="Calibri Light" panose="020F0302020204030204" pitchFamily="34" charset="0"/>
            </a:endParaRPr>
          </a:p>
          <a:p>
            <a:pPr marL="342900" indent="-342900">
              <a:buFont typeface="Wingdings" pitchFamily="2" charset="2"/>
              <a:buChar char="v"/>
            </a:pPr>
            <a:r>
              <a:rPr lang="en-GB" b="1" dirty="0">
                <a:latin typeface="Calibri Light" panose="020F0302020204030204" pitchFamily="34" charset="0"/>
                <a:cs typeface="Calibri Light" panose="020F0302020204030204" pitchFamily="34" charset="0"/>
              </a:rPr>
              <a:t>Planning for organisation of the </a:t>
            </a:r>
            <a:r>
              <a:rPr lang="en-GB" b="1" dirty="0" err="1">
                <a:latin typeface="Calibri Light" panose="020F0302020204030204" pitchFamily="34" charset="0"/>
                <a:cs typeface="Calibri Light" panose="020F0302020204030204" pitchFamily="34" charset="0"/>
              </a:rPr>
              <a:t>Nordtek</a:t>
            </a:r>
            <a:r>
              <a:rPr lang="en-GB" b="1" dirty="0">
                <a:latin typeface="Calibri Light" panose="020F0302020204030204" pitchFamily="34" charset="0"/>
                <a:cs typeface="Calibri Light" panose="020F0302020204030204" pitchFamily="34" charset="0"/>
              </a:rPr>
              <a:t> conference 2019</a:t>
            </a:r>
          </a:p>
          <a:p>
            <a:r>
              <a:rPr lang="en-GB" sz="1700" i="1" dirty="0">
                <a:latin typeface="Calibri Light" panose="020F0302020204030204" pitchFamily="34" charset="0"/>
                <a:cs typeface="Calibri Light" panose="020F0302020204030204" pitchFamily="34" charset="0"/>
              </a:rPr>
              <a:t>        there will be a strand about the Nordic STEM initiative</a:t>
            </a:r>
          </a:p>
          <a:p>
            <a:pPr marL="342900" indent="-342900">
              <a:buFont typeface="Wingdings" pitchFamily="2" charset="2"/>
              <a:buChar char="v"/>
            </a:pPr>
            <a:endParaRPr lang="en-GB" dirty="0">
              <a:latin typeface="Calibri Light" panose="020F0302020204030204" pitchFamily="34" charset="0"/>
              <a:cs typeface="Calibri Light" panose="020F0302020204030204" pitchFamily="34" charset="0"/>
            </a:endParaRPr>
          </a:p>
          <a:p>
            <a:pPr marL="342900" indent="-342900">
              <a:buFont typeface="Wingdings" pitchFamily="2" charset="2"/>
              <a:buChar char="v"/>
            </a:pPr>
            <a:r>
              <a:rPr lang="en-GB" b="1" dirty="0">
                <a:latin typeface="Calibri Light" panose="020F0302020204030204" pitchFamily="34" charset="0"/>
                <a:cs typeface="Calibri Light" panose="020F0302020204030204" pitchFamily="34" charset="0"/>
              </a:rPr>
              <a:t>Communication plan has been produced</a:t>
            </a:r>
          </a:p>
          <a:p>
            <a:r>
              <a:rPr lang="en-GB" sz="1700" i="1" dirty="0">
                <a:latin typeface="Calibri Light" panose="020F0302020204030204" pitchFamily="34" charset="0"/>
                <a:cs typeface="Calibri Light" panose="020F0302020204030204" pitchFamily="34" charset="0"/>
              </a:rPr>
              <a:t>        leaflet will be produced, homepage will be produced, presentations on seminars</a:t>
            </a:r>
          </a:p>
        </p:txBody>
      </p:sp>
      <p:pic>
        <p:nvPicPr>
          <p:cNvPr id="5" name="Bildobjekt 4" descr="En bild som visar text&#10;&#10;Automatiskt genererad beskrivning">
            <a:extLst>
              <a:ext uri="{FF2B5EF4-FFF2-40B4-BE49-F238E27FC236}">
                <a16:creationId xmlns:a16="http://schemas.microsoft.com/office/drawing/2014/main" id="{375168A7-615C-0146-96FD-82E7E1CF7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118" y="1163445"/>
            <a:ext cx="1645920" cy="444137"/>
          </a:xfrm>
          <a:prstGeom prst="rect">
            <a:avLst/>
          </a:prstGeom>
        </p:spPr>
      </p:pic>
    </p:spTree>
    <p:extLst>
      <p:ext uri="{BB962C8B-B14F-4D97-AF65-F5344CB8AC3E}">
        <p14:creationId xmlns:p14="http://schemas.microsoft.com/office/powerpoint/2010/main" val="1966227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RESOURCE_PATHS_HASH" val="fcb025ba9a6ccf8fed139b5222f2a63b17a479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KTH_with colours and grafs">
  <a:themeElements>
    <a:clrScheme name="Anpassat 94">
      <a:dk1>
        <a:sysClr val="windowText" lastClr="000000"/>
      </a:dk1>
      <a:lt1>
        <a:sysClr val="window" lastClr="FFFFFF"/>
      </a:lt1>
      <a:dk2>
        <a:srgbClr val="1F497D"/>
      </a:dk2>
      <a:lt2>
        <a:srgbClr val="EEECE1"/>
      </a:lt2>
      <a:accent1>
        <a:srgbClr val="1954A6"/>
      </a:accent1>
      <a:accent2>
        <a:srgbClr val="5893E5"/>
      </a:accent2>
      <a:accent3>
        <a:srgbClr val="62922E"/>
      </a:accent3>
      <a:accent4>
        <a:srgbClr val="A1D16D"/>
      </a:accent4>
      <a:accent5>
        <a:srgbClr val="9D102D"/>
      </a:accent5>
      <a:accent6>
        <a:srgbClr val="EC4769"/>
      </a:accent6>
      <a:hlink>
        <a:srgbClr val="C2C2C4"/>
      </a:hlink>
      <a:folHlink>
        <a:srgbClr val="800080"/>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20569</TotalTime>
  <Words>564</Words>
  <Application>Microsoft Macintosh PowerPoint</Application>
  <PresentationFormat>Bildspel på skärmen (4:3)</PresentationFormat>
  <Paragraphs>103</Paragraphs>
  <Slides>16</Slides>
  <Notes>1</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16</vt:i4>
      </vt:variant>
    </vt:vector>
  </HeadingPairs>
  <TitlesOfParts>
    <vt:vector size="22" baseType="lpstr">
      <vt:lpstr>Arial</vt:lpstr>
      <vt:lpstr>Calibri</vt:lpstr>
      <vt:lpstr>Calibri Light</vt:lpstr>
      <vt:lpstr>Wingdings</vt:lpstr>
      <vt:lpstr>Template_KTH_with colours and grafs</vt:lpstr>
      <vt:lpstr>think-cell Slide</vt:lpstr>
      <vt:lpstr>ENGINEERING THE NORDIC FUTURE </vt:lpstr>
      <vt:lpstr>Why form a centre for Nordic STEM-education?</vt:lpstr>
      <vt:lpstr>PowerPoint-presentation</vt:lpstr>
      <vt:lpstr>How can we make it be possible to react and act towards a desired development?</vt:lpstr>
      <vt:lpstr>We need to:</vt:lpstr>
      <vt:lpstr>Our idea is to form a Nordic network</vt:lpstr>
      <vt:lpstr>We are happy that we got support for starting up this idea </vt:lpstr>
      <vt:lpstr>PowerPoint-presentation</vt:lpstr>
      <vt:lpstr>Ongoing activities</vt:lpstr>
      <vt:lpstr>Long term objectives</vt:lpstr>
      <vt:lpstr>How have we used the funding from the Nordic Council of Ministers?</vt:lpstr>
      <vt:lpstr>PowerPoint-presentation</vt:lpstr>
      <vt:lpstr>What do we need support with?</vt:lpstr>
      <vt:lpstr>Subprojects funded by Erasmus +</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Annika Hansson</dc:creator>
  <cp:lastModifiedBy>Lena Gumaelius</cp:lastModifiedBy>
  <cp:revision>148</cp:revision>
  <cp:lastPrinted>2015-10-27T09:12:18Z</cp:lastPrinted>
  <dcterms:created xsi:type="dcterms:W3CDTF">2014-01-30T09:56:50Z</dcterms:created>
  <dcterms:modified xsi:type="dcterms:W3CDTF">2022-05-15T10:00:59Z</dcterms:modified>
</cp:coreProperties>
</file>